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98" r:id="rId4"/>
    <p:sldId id="299" r:id="rId5"/>
    <p:sldId id="300" r:id="rId6"/>
    <p:sldId id="301" r:id="rId7"/>
    <p:sldId id="302" r:id="rId8"/>
    <p:sldId id="339" r:id="rId9"/>
    <p:sldId id="262" r:id="rId10"/>
    <p:sldId id="317" r:id="rId11"/>
    <p:sldId id="258" r:id="rId12"/>
    <p:sldId id="303" r:id="rId13"/>
    <p:sldId id="304" r:id="rId14"/>
    <p:sldId id="340" r:id="rId15"/>
    <p:sldId id="305" r:id="rId16"/>
    <p:sldId id="331" r:id="rId17"/>
    <p:sldId id="332" r:id="rId18"/>
    <p:sldId id="324" r:id="rId19"/>
    <p:sldId id="333" r:id="rId20"/>
    <p:sldId id="306" r:id="rId21"/>
    <p:sldId id="334" r:id="rId22"/>
    <p:sldId id="308" r:id="rId23"/>
    <p:sldId id="321" r:id="rId24"/>
    <p:sldId id="320" r:id="rId25"/>
    <p:sldId id="323" r:id="rId26"/>
    <p:sldId id="325" r:id="rId27"/>
    <p:sldId id="322" r:id="rId28"/>
    <p:sldId id="341" r:id="rId29"/>
    <p:sldId id="342" r:id="rId30"/>
    <p:sldId id="327" r:id="rId31"/>
    <p:sldId id="328" r:id="rId32"/>
    <p:sldId id="329" r:id="rId33"/>
    <p:sldId id="330" r:id="rId34"/>
    <p:sldId id="309" r:id="rId35"/>
    <p:sldId id="310" r:id="rId36"/>
    <p:sldId id="338" r:id="rId37"/>
    <p:sldId id="326" r:id="rId38"/>
    <p:sldId id="337" r:id="rId39"/>
    <p:sldId id="311" r:id="rId40"/>
    <p:sldId id="314" r:id="rId41"/>
    <p:sldId id="315" r:id="rId42"/>
    <p:sldId id="316" r:id="rId43"/>
    <p:sldId id="265" r:id="rId4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8000"/>
    <a:srgbClr val="EAEAEA"/>
    <a:srgbClr val="003300"/>
    <a:srgbClr val="00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9138" autoAdjust="0"/>
    <p:restoredTop sz="94660" autoAdjust="0"/>
  </p:normalViewPr>
  <p:slideViewPr>
    <p:cSldViewPr snapToGrid="0">
      <p:cViewPr>
        <p:scale>
          <a:sx n="71" d="100"/>
          <a:sy n="71" d="100"/>
        </p:scale>
        <p:origin x="-942" y="-144"/>
      </p:cViewPr>
      <p:guideLst>
        <p:guide orient="horz" pos="2160"/>
        <p:guide orient="horz" pos="1008"/>
        <p:guide orient="horz" pos="648"/>
        <p:guide orient="horz" pos="3696"/>
        <p:guide pos="3840"/>
        <p:guide pos="768"/>
        <p:guide pos="6912"/>
        <p:guide pos="7512"/>
        <p:guide pos="168"/>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8688D7B-B8A0-46EF-B22E-A9E4400B4222}" type="datetimeFigureOut">
              <a:rPr lang="en-US"/>
              <a:pPr>
                <a:defRPr/>
              </a:pPr>
              <a:t>11/30/2016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9EDFFCF-1561-4480-B1EC-74CA850F9B5A}" type="slidenum">
              <a:rPr lang="en-US"/>
              <a:pPr/>
              <a:t>‹#›</a:t>
            </a:fld>
            <a:endParaRPr lang="en-US"/>
          </a:p>
        </p:txBody>
      </p:sp>
    </p:spTree>
  </p:cSld>
  <p:clrMapOvr>
    <a:masterClrMapping/>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2AF73B-11FC-4720-A7B8-6920D05F8F4A}" type="datetimeFigureOut">
              <a:rPr lang="en-US"/>
              <a:pPr>
                <a:defRPr/>
              </a:pPr>
              <a:t>11/30/2016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6E637C7-7D6F-403F-96C9-12C97D266EC0}" type="slidenum">
              <a:rPr lang="en-US"/>
              <a:pPr/>
              <a:t>‹#›</a:t>
            </a:fld>
            <a:endParaRPr lang="en-US"/>
          </a:p>
        </p:txBody>
      </p:sp>
    </p:spTree>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D74BB2E-87F6-4E54-B4AF-4D59FAA29383}" type="datetimeFigureOut">
              <a:rPr lang="en-US"/>
              <a:pPr>
                <a:defRPr/>
              </a:pPr>
              <a:t>11/30/2016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76A2CD7-1B1B-4D3D-A0E4-D70B2E8CFA3C}" type="slidenum">
              <a:rPr lang="en-US"/>
              <a:pPr/>
              <a:t>‹#›</a:t>
            </a:fld>
            <a:endParaRPr lang="en-US"/>
          </a:p>
        </p:txBody>
      </p:sp>
    </p:spTree>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D810079-C900-4600-973C-C9D9965AA309}" type="datetimeFigureOut">
              <a:rPr lang="en-US"/>
              <a:pPr>
                <a:defRPr/>
              </a:pPr>
              <a:t>11/30/2016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CE095C4-192E-453B-8610-3F5115F45AD4}" type="slidenum">
              <a:rPr lang="en-US"/>
              <a:pPr/>
              <a:t>‹#›</a:t>
            </a:fld>
            <a:endParaRPr lang="en-US"/>
          </a:p>
        </p:txBody>
      </p:sp>
    </p:spTree>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E27714F-56D2-4EA8-9AC7-23D31AB68769}" type="datetimeFigureOut">
              <a:rPr lang="en-US"/>
              <a:pPr>
                <a:defRPr/>
              </a:pPr>
              <a:t>11/30/2016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B7F09B0-37F6-4EB4-8D67-A9B9B755F801}" type="slidenum">
              <a:rPr lang="en-US"/>
              <a:pPr/>
              <a:t>‹#›</a:t>
            </a:fld>
            <a:endParaRPr lang="en-US"/>
          </a:p>
        </p:txBody>
      </p:sp>
    </p:spTree>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B911A0B-63E0-4123-BD4F-805D44F2261D}" type="datetimeFigureOut">
              <a:rPr lang="en-US"/>
              <a:pPr>
                <a:defRPr/>
              </a:pPr>
              <a:t>11/30/2016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C14DAA1-4653-45EA-918F-B41CAAFD3F31}" type="slidenum">
              <a:rPr lang="en-US"/>
              <a:pPr/>
              <a:t>‹#›</a:t>
            </a:fld>
            <a:endParaRPr lang="en-US"/>
          </a:p>
        </p:txBody>
      </p:sp>
    </p:spTree>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AE59ADA-9E4B-412E-8E83-4882E147D9B2}" type="datetimeFigureOut">
              <a:rPr lang="en-US"/>
              <a:pPr>
                <a:defRPr/>
              </a:pPr>
              <a:t>11/30/2016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2D555EB-9607-4209-A2F0-063834818F82}" type="slidenum">
              <a:rPr lang="en-US"/>
              <a:pPr/>
              <a:t>‹#›</a:t>
            </a:fld>
            <a:endParaRPr lang="en-US"/>
          </a:p>
        </p:txBody>
      </p:sp>
    </p:spTree>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B175DEF-EA11-40DA-832F-74A36CFC9865}" type="datetimeFigureOut">
              <a:rPr lang="en-US"/>
              <a:pPr>
                <a:defRPr/>
              </a:pPr>
              <a:t>11/30/2016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2778BDE-009D-4A29-A45F-4F4BD1D21D40}" type="slidenum">
              <a:rPr lang="en-US"/>
              <a:pPr/>
              <a:t>‹#›</a:t>
            </a:fld>
            <a:endParaRPr lang="en-US"/>
          </a:p>
        </p:txBody>
      </p:sp>
    </p:spTree>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2C6C304-A072-4E97-8CA9-964AA6859E85}" type="datetimeFigureOut">
              <a:rPr lang="en-US"/>
              <a:pPr>
                <a:defRPr/>
              </a:pPr>
              <a:t>11/30/2016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B64386A-15A4-4FA6-A919-078F2BE27B00}" type="slidenum">
              <a:rPr lang="en-US"/>
              <a:pPr/>
              <a:t>‹#›</a:t>
            </a:fld>
            <a:endParaRPr lang="en-US"/>
          </a:p>
        </p:txBody>
      </p:sp>
    </p:spTree>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6AF48B1-0B26-426F-B8BC-ECF13E3AF0C6}" type="datetimeFigureOut">
              <a:rPr lang="en-US"/>
              <a:pPr>
                <a:defRPr/>
              </a:pPr>
              <a:t>11/30/2016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F16135A-A433-487F-A9BA-3AF443E38BC7}" type="slidenum">
              <a:rPr lang="en-US"/>
              <a:pPr/>
              <a:t>‹#›</a:t>
            </a:fld>
            <a:endParaRPr lang="en-US"/>
          </a:p>
        </p:txBody>
      </p:sp>
    </p:spTree>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FB1E8A7-3398-4041-A041-5FFBC1D20B80}" type="datetimeFigureOut">
              <a:rPr lang="en-US"/>
              <a:pPr>
                <a:defRPr/>
              </a:pPr>
              <a:t>11/30/2016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D92061E-75F7-416E-A222-C053F567FEB7}" type="slidenum">
              <a:rPr lang="en-US"/>
              <a:pPr/>
              <a:t>‹#›</a:t>
            </a:fld>
            <a:endParaRPr lang="en-US"/>
          </a:p>
        </p:txBody>
      </p:sp>
    </p:spTree>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50000"/>
            <a:lum/>
          </a:blip>
          <a:srcRect/>
          <a:stretch>
            <a:fillRect t="-17000" b="-17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3F4EB427-C96F-44CE-81BD-8B2343061039}" type="datetimeFigureOut">
              <a:rPr lang="en-US"/>
              <a:pPr>
                <a:defRPr/>
              </a:pPr>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345FDDBC-A8B1-4D4C-8386-8AB555E51FC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wipe dir="d"/>
  </p:transition>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_rels/slide38.xml.rels><?xml version="1.0" encoding="UTF-8" standalone="yes"?>
<Relationships xmlns="http://schemas.openxmlformats.org/package/2006/relationships"><Relationship Id="rId8" Type="http://schemas.openxmlformats.org/officeDocument/2006/relationships/image" Target="../media/image46.jpe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jpeg"/><Relationship Id="rId2" Type="http://schemas.openxmlformats.org/officeDocument/2006/relationships/image" Target="../media/image40.png"/><Relationship Id="rId16"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53.png"/><Relationship Id="rId10" Type="http://schemas.openxmlformats.org/officeDocument/2006/relationships/image" Target="../media/image48.png"/><Relationship Id="rId4" Type="http://schemas.openxmlformats.org/officeDocument/2006/relationships/image" Target="../media/image42.jpeg"/><Relationship Id="rId9" Type="http://schemas.openxmlformats.org/officeDocument/2006/relationships/image" Target="../media/image47.png"/><Relationship Id="rId14" Type="http://schemas.openxmlformats.org/officeDocument/2006/relationships/image" Target="../media/image52.png"/></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1.wdp"/><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iamond 30"/>
          <p:cNvSpPr/>
          <p:nvPr/>
        </p:nvSpPr>
        <p:spPr>
          <a:xfrm rot="5400000">
            <a:off x="5126929" y="246420"/>
            <a:ext cx="1941107" cy="1941107"/>
          </a:xfrm>
          <a:prstGeom prst="diamond">
            <a:avLst/>
          </a:prstGeom>
          <a:solidFill>
            <a:schemeClr val="accent2">
              <a:lumMod val="75000"/>
            </a:schemeClr>
          </a:solidFill>
          <a:ln w="12700" cap="flat" cmpd="sng" algn="ctr">
            <a:solidFill>
              <a:srgbClr val="FFFF00"/>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32" name="Diamond 31"/>
          <p:cNvSpPr/>
          <p:nvPr/>
        </p:nvSpPr>
        <p:spPr>
          <a:xfrm rot="5400000">
            <a:off x="5943743" y="1828563"/>
            <a:ext cx="1941107" cy="1941107"/>
          </a:xfrm>
          <a:prstGeom prst="diamond">
            <a:avLst/>
          </a:prstGeom>
          <a:solidFill>
            <a:schemeClr val="accent2">
              <a:lumMod val="75000"/>
            </a:schemeClr>
          </a:solidFill>
          <a:ln w="12700" cap="flat" cmpd="sng" algn="ctr">
            <a:solidFill>
              <a:srgbClr val="FFFF00"/>
            </a:solidFill>
            <a:prstDash val="solid"/>
            <a:miter lim="800000"/>
          </a:ln>
          <a:effectLst>
            <a:outerShdw blurRad="50800" dist="38100" dir="13500000" algn="b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33" name="Rectangle 32"/>
          <p:cNvSpPr/>
          <p:nvPr/>
        </p:nvSpPr>
        <p:spPr>
          <a:xfrm rot="2700000" flipH="1">
            <a:off x="6598646" y="775884"/>
            <a:ext cx="676439" cy="1374852"/>
          </a:xfrm>
          <a:prstGeom prst="rect">
            <a:avLst/>
          </a:prstGeom>
          <a:solidFill>
            <a:schemeClr val="accent2">
              <a:lumMod val="75000"/>
            </a:schemeClr>
          </a:solid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sysClr val="window" lastClr="FFFFFF"/>
              </a:solidFill>
              <a:effectLst/>
              <a:uLnTx/>
              <a:uFillTx/>
              <a:latin typeface="Ubuntu" panose="020B0504030602030204" pitchFamily="34" charset="0"/>
              <a:ea typeface="+mn-ea"/>
              <a:cs typeface="+mn-cs"/>
            </a:endParaRPr>
          </a:p>
        </p:txBody>
      </p:sp>
      <p:sp>
        <p:nvSpPr>
          <p:cNvPr id="34" name="Rectangle 33"/>
          <p:cNvSpPr/>
          <p:nvPr/>
        </p:nvSpPr>
        <p:spPr>
          <a:xfrm rot="8100000" flipH="1">
            <a:off x="7281543" y="1166539"/>
            <a:ext cx="676439" cy="1085391"/>
          </a:xfrm>
          <a:prstGeom prst="rect">
            <a:avLst/>
          </a:prstGeom>
          <a:solidFill>
            <a:schemeClr val="accent2">
              <a:lumMod val="75000"/>
            </a:schemeClr>
          </a:solid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sysClr val="window" lastClr="FFFFFF"/>
              </a:solidFill>
              <a:effectLst/>
              <a:uLnTx/>
              <a:uFillTx/>
              <a:latin typeface="Ubuntu" panose="020B0504030602030204" pitchFamily="34" charset="0"/>
              <a:ea typeface="+mn-ea"/>
              <a:cs typeface="+mn-cs"/>
            </a:endParaRPr>
          </a:p>
        </p:txBody>
      </p:sp>
      <p:sp>
        <p:nvSpPr>
          <p:cNvPr id="35" name="Diamond 34"/>
          <p:cNvSpPr/>
          <p:nvPr/>
        </p:nvSpPr>
        <p:spPr>
          <a:xfrm rot="5400000" flipH="1" flipV="1">
            <a:off x="2077361" y="3174412"/>
            <a:ext cx="1941107" cy="1941107"/>
          </a:xfrm>
          <a:prstGeom prst="diamond">
            <a:avLst/>
          </a:prstGeom>
          <a:solidFill>
            <a:schemeClr val="accent2">
              <a:lumMod val="75000"/>
            </a:schemeClr>
          </a:solid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nvGrpSpPr>
          <p:cNvPr id="36" name="Group 35"/>
          <p:cNvGrpSpPr/>
          <p:nvPr/>
        </p:nvGrpSpPr>
        <p:grpSpPr>
          <a:xfrm>
            <a:off x="5091206" y="2713478"/>
            <a:ext cx="1941107" cy="1941107"/>
            <a:chOff x="5509218" y="2530599"/>
            <a:chExt cx="1941107" cy="1941107"/>
          </a:xfrm>
          <a:solidFill>
            <a:schemeClr val="accent2">
              <a:lumMod val="75000"/>
            </a:schemeClr>
          </a:solidFill>
        </p:grpSpPr>
        <p:sp>
          <p:nvSpPr>
            <p:cNvPr id="37" name="Diamond 36"/>
            <p:cNvSpPr/>
            <p:nvPr/>
          </p:nvSpPr>
          <p:spPr>
            <a:xfrm rot="10800000">
              <a:off x="5509218" y="2530599"/>
              <a:ext cx="1941107" cy="194110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38" name="TextBox 37"/>
            <p:cNvSpPr txBox="1"/>
            <p:nvPr/>
          </p:nvSpPr>
          <p:spPr>
            <a:xfrm rot="18883151">
              <a:off x="5825696" y="3370264"/>
              <a:ext cx="1336068" cy="235962"/>
            </a:xfrm>
            <a:prstGeom prst="rect">
              <a:avLst/>
            </a:prstGeom>
            <a:grpFill/>
            <a:ln>
              <a:solidFill>
                <a:srgbClr val="FFFF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30000" noProof="0" dirty="0" smtClean="0">
                <a:ln>
                  <a:noFill/>
                </a:ln>
                <a:solidFill>
                  <a:sysClr val="window" lastClr="FFFFFF"/>
                </a:solidFill>
                <a:effectLst/>
                <a:uLnTx/>
                <a:uFillTx/>
                <a:latin typeface="Ubuntu" panose="020B0504030602030204" pitchFamily="34" charset="0"/>
              </a:endParaRPr>
            </a:p>
          </p:txBody>
        </p:sp>
      </p:grpSp>
      <p:grpSp>
        <p:nvGrpSpPr>
          <p:cNvPr id="39" name="Group 38"/>
          <p:cNvGrpSpPr/>
          <p:nvPr/>
        </p:nvGrpSpPr>
        <p:grpSpPr>
          <a:xfrm>
            <a:off x="1861378" y="235132"/>
            <a:ext cx="5009686" cy="5009686"/>
            <a:chOff x="2697400" y="648094"/>
            <a:chExt cx="3784260" cy="3784260"/>
          </a:xfrm>
        </p:grpSpPr>
        <p:sp>
          <p:nvSpPr>
            <p:cNvPr id="40" name="Diamond 39"/>
            <p:cNvSpPr/>
            <p:nvPr/>
          </p:nvSpPr>
          <p:spPr>
            <a:xfrm>
              <a:off x="2697400" y="648094"/>
              <a:ext cx="3784260" cy="3784260"/>
            </a:xfrm>
            <a:prstGeom prst="diamond">
              <a:avLst/>
            </a:prstGeom>
            <a:solidFill>
              <a:srgbClr val="B2B52D"/>
            </a:solidFill>
            <a:ln w="12700" cap="flat" cmpd="sng" algn="ctr">
              <a:solidFill>
                <a:schemeClr val="bg1">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41" name="TextBox 40"/>
            <p:cNvSpPr txBox="1"/>
            <p:nvPr/>
          </p:nvSpPr>
          <p:spPr>
            <a:xfrm rot="18921976">
              <a:off x="2762663" y="1395260"/>
              <a:ext cx="2563691" cy="1092607"/>
            </a:xfrm>
            <a:prstGeom prst="rect">
              <a:avLst/>
            </a:prstGeom>
            <a:solidFill>
              <a:schemeClr val="accent2">
                <a:lumMod val="75000"/>
              </a:schemeClr>
            </a:solidFill>
            <a:ln>
              <a:solidFill>
                <a:schemeClr val="bg1">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6500" b="1" i="0" u="none" strike="noStrike" kern="0" cap="none" spc="0" normalizeH="0" baseline="0" noProof="0" dirty="0" smtClean="0">
                <a:ln>
                  <a:noFill/>
                </a:ln>
                <a:solidFill>
                  <a:sysClr val="window" lastClr="FFFFFF"/>
                </a:solidFill>
                <a:effectLst/>
                <a:uLnTx/>
                <a:uFillTx/>
                <a:latin typeface="Steelfish Rg" panose="020B0608020202040504" pitchFamily="34" charset="-18"/>
                <a:ea typeface="Roboto" panose="02000000000000000000" pitchFamily="2" charset="0"/>
                <a:cs typeface="Open Sans" panose="020B0606030504020204" pitchFamily="34" charset="0"/>
              </a:endParaRPr>
            </a:p>
          </p:txBody>
        </p:sp>
        <p:sp>
          <p:nvSpPr>
            <p:cNvPr id="42" name="TextBox 41"/>
            <p:cNvSpPr txBox="1"/>
            <p:nvPr/>
          </p:nvSpPr>
          <p:spPr>
            <a:xfrm rot="18921976">
              <a:off x="3662038" y="2495725"/>
              <a:ext cx="2563691" cy="733534"/>
            </a:xfrm>
            <a:prstGeom prst="rect">
              <a:avLst/>
            </a:prstGeom>
            <a:noFill/>
            <a:ln>
              <a:solidFill>
                <a:schemeClr val="bg1">
                  <a:lumMod val="50000"/>
                </a:schemeClr>
              </a:solidFill>
            </a:ln>
          </p:spPr>
          <p:txBody>
            <a:bodyPr wrap="square" rtlCol="0">
              <a:spAutoFit/>
            </a:bodyPr>
            <a:lstStyle/>
            <a:p>
              <a:pPr marL="0" marR="0" lvl="0" indent="0" defTabSz="914400" eaLnBrk="1" fontAlgn="auto" latinLnBrk="0" hangingPunct="1">
                <a:lnSpc>
                  <a:spcPts val="5000"/>
                </a:lnSpc>
                <a:spcBef>
                  <a:spcPts val="0"/>
                </a:spcBef>
                <a:spcAft>
                  <a:spcPts val="0"/>
                </a:spcAft>
                <a:buClrTx/>
                <a:buSzTx/>
                <a:buFontTx/>
                <a:buNone/>
                <a:tabLst/>
                <a:defRPr/>
              </a:pPr>
              <a:endParaRPr kumimoji="0" lang="pl-PL" sz="5200" b="0" i="0" u="none" strike="noStrike" kern="0" cap="none" spc="0" normalizeH="0" baseline="0" noProof="0" dirty="0">
                <a:ln>
                  <a:noFill/>
                </a:ln>
                <a:solidFill>
                  <a:sysClr val="window" lastClr="FFFFFF"/>
                </a:solidFill>
                <a:effectLst/>
                <a:uLnTx/>
                <a:uFillTx/>
                <a:latin typeface="Steelfish Rg" panose="020B0608020202040504" pitchFamily="34" charset="-18"/>
                <a:ea typeface="Roboto" panose="02000000000000000000" pitchFamily="2" charset="0"/>
                <a:cs typeface="Open Sans" panose="020B0606030504020204" pitchFamily="34" charset="0"/>
              </a:endParaRPr>
            </a:p>
          </p:txBody>
        </p:sp>
      </p:grpSp>
      <p:sp>
        <p:nvSpPr>
          <p:cNvPr id="43" name="Diamond 42"/>
          <p:cNvSpPr/>
          <p:nvPr/>
        </p:nvSpPr>
        <p:spPr>
          <a:xfrm rot="5400000" flipH="1" flipV="1">
            <a:off x="854621" y="1359096"/>
            <a:ext cx="1941107" cy="1941107"/>
          </a:xfrm>
          <a:prstGeom prst="diamond">
            <a:avLst/>
          </a:prstGeom>
          <a:solidFill>
            <a:schemeClr val="accent2">
              <a:lumMod val="75000"/>
            </a:schemeClr>
          </a:solidFill>
          <a:ln w="12700" cap="flat" cmpd="sng" algn="ctr">
            <a:solidFill>
              <a:srgbClr val="FFFF00"/>
            </a:solidFill>
            <a:prstDash val="solid"/>
            <a:miter lim="800000"/>
          </a:ln>
          <a:effectLst>
            <a:outerShdw blurRad="50800" dist="38100" dir="18900000" algn="b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solidFill>
                <a:schemeClr val="accent1"/>
              </a:solidFill>
              <a:effectLst/>
              <a:uLnTx/>
              <a:uFillTx/>
              <a:latin typeface="Calibri"/>
              <a:ea typeface="+mn-ea"/>
              <a:cs typeface="+mn-cs"/>
            </a:endParaRPr>
          </a:p>
        </p:txBody>
      </p:sp>
      <p:sp>
        <p:nvSpPr>
          <p:cNvPr id="44" name="Rectangle 43"/>
          <p:cNvSpPr/>
          <p:nvPr/>
        </p:nvSpPr>
        <p:spPr>
          <a:xfrm rot="2700000" flipV="1">
            <a:off x="1403315" y="2832892"/>
            <a:ext cx="676439" cy="698828"/>
          </a:xfrm>
          <a:prstGeom prst="rect">
            <a:avLst/>
          </a:prstGeom>
          <a:solidFill>
            <a:schemeClr val="accent2">
              <a:lumMod val="75000"/>
            </a:schemeClr>
          </a:solid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sysClr val="window" lastClr="FFFFFF"/>
              </a:solidFill>
              <a:effectLst/>
              <a:uLnTx/>
              <a:uFillTx/>
              <a:latin typeface="Ubuntu" panose="020B0504030602030204" pitchFamily="34" charset="0"/>
              <a:ea typeface="+mn-ea"/>
              <a:cs typeface="+mn-cs"/>
            </a:endParaRPr>
          </a:p>
        </p:txBody>
      </p:sp>
      <p:sp>
        <p:nvSpPr>
          <p:cNvPr id="45" name="Rectangle 44"/>
          <p:cNvSpPr/>
          <p:nvPr/>
        </p:nvSpPr>
        <p:spPr>
          <a:xfrm rot="2700000" flipV="1">
            <a:off x="843322" y="2429556"/>
            <a:ext cx="531014" cy="362384"/>
          </a:xfrm>
          <a:prstGeom prst="rect">
            <a:avLst/>
          </a:prstGeom>
          <a:solidFill>
            <a:schemeClr val="accent2">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sysClr val="window" lastClr="FFFFFF"/>
              </a:solidFill>
              <a:effectLst/>
              <a:uLnTx/>
              <a:uFillTx/>
              <a:latin typeface="Ubuntu" panose="020B0504030602030204" pitchFamily="34" charset="0"/>
              <a:ea typeface="+mn-ea"/>
              <a:cs typeface="+mn-cs"/>
            </a:endParaRPr>
          </a:p>
        </p:txBody>
      </p:sp>
      <p:sp>
        <p:nvSpPr>
          <p:cNvPr id="46" name="Rectangle 45"/>
          <p:cNvSpPr/>
          <p:nvPr/>
        </p:nvSpPr>
        <p:spPr>
          <a:xfrm rot="18900000" flipV="1">
            <a:off x="1579206" y="3138869"/>
            <a:ext cx="170727" cy="176378"/>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sysClr val="window" lastClr="FFFFFF"/>
              </a:solidFill>
              <a:effectLst/>
              <a:uLnTx/>
              <a:uFillTx/>
              <a:latin typeface="Ubuntu" panose="020B0504030602030204" pitchFamily="34" charset="0"/>
              <a:ea typeface="+mn-ea"/>
              <a:cs typeface="+mn-cs"/>
            </a:endParaRPr>
          </a:p>
        </p:txBody>
      </p:sp>
      <p:sp>
        <p:nvSpPr>
          <p:cNvPr id="47" name="Diamond 46"/>
          <p:cNvSpPr/>
          <p:nvPr/>
        </p:nvSpPr>
        <p:spPr>
          <a:xfrm>
            <a:off x="1786735" y="1015576"/>
            <a:ext cx="539450" cy="539450"/>
          </a:xfrm>
          <a:prstGeom prst="diamond">
            <a:avLst/>
          </a:prstGeom>
          <a:solidFill>
            <a:schemeClr val="accent2">
              <a:lumMod val="75000"/>
            </a:schemeClr>
          </a:solid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48" name="Diamond 47"/>
          <p:cNvSpPr/>
          <p:nvPr/>
        </p:nvSpPr>
        <p:spPr>
          <a:xfrm>
            <a:off x="1858479" y="822714"/>
            <a:ext cx="328015" cy="328015"/>
          </a:xfrm>
          <a:prstGeom prst="diamond">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49" name="Diamond 48"/>
          <p:cNvSpPr/>
          <p:nvPr/>
        </p:nvSpPr>
        <p:spPr>
          <a:xfrm>
            <a:off x="1759664" y="632339"/>
            <a:ext cx="185079" cy="185079"/>
          </a:xfrm>
          <a:prstGeom prst="diamond">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nvGrpSpPr>
          <p:cNvPr id="59" name="Group 58"/>
          <p:cNvGrpSpPr/>
          <p:nvPr/>
        </p:nvGrpSpPr>
        <p:grpSpPr>
          <a:xfrm>
            <a:off x="2013778" y="426720"/>
            <a:ext cx="5009686" cy="5009686"/>
            <a:chOff x="2697400" y="648094"/>
            <a:chExt cx="3784260" cy="3784260"/>
          </a:xfrm>
          <a:solidFill>
            <a:schemeClr val="bg2"/>
          </a:solidFill>
        </p:grpSpPr>
        <p:sp>
          <p:nvSpPr>
            <p:cNvPr id="60" name="Diamond 59"/>
            <p:cNvSpPr/>
            <p:nvPr/>
          </p:nvSpPr>
          <p:spPr>
            <a:xfrm>
              <a:off x="2697400" y="648094"/>
              <a:ext cx="3784260" cy="3784260"/>
            </a:xfrm>
            <a:prstGeom prst="diamond">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61" name="TextBox 60"/>
            <p:cNvSpPr txBox="1"/>
            <p:nvPr/>
          </p:nvSpPr>
          <p:spPr>
            <a:xfrm rot="18921976">
              <a:off x="2762663" y="1395260"/>
              <a:ext cx="2563691" cy="1092607"/>
            </a:xfrm>
            <a:prstGeom prst="rect">
              <a:avLst/>
            </a:prstGeom>
            <a:grp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6500" b="1" i="0" u="none" strike="noStrike" kern="0" cap="none" spc="0" normalizeH="0" baseline="0" noProof="0" dirty="0" smtClean="0">
                <a:ln>
                  <a:noFill/>
                </a:ln>
                <a:solidFill>
                  <a:sysClr val="window" lastClr="FFFFFF"/>
                </a:solidFill>
                <a:effectLst/>
                <a:uLnTx/>
                <a:uFillTx/>
                <a:latin typeface="Steelfish Rg" panose="020B0608020202040504" pitchFamily="34" charset="-18"/>
                <a:ea typeface="Roboto" panose="02000000000000000000" pitchFamily="2" charset="0"/>
                <a:cs typeface="Open Sans" panose="020B0606030504020204" pitchFamily="34" charset="0"/>
              </a:endParaRPr>
            </a:p>
          </p:txBody>
        </p:sp>
        <p:sp>
          <p:nvSpPr>
            <p:cNvPr id="62" name="TextBox 61"/>
            <p:cNvSpPr txBox="1"/>
            <p:nvPr/>
          </p:nvSpPr>
          <p:spPr>
            <a:xfrm rot="18921976">
              <a:off x="3662038" y="2495725"/>
              <a:ext cx="2563691" cy="733534"/>
            </a:xfrm>
            <a:prstGeom prst="rect">
              <a:avLst/>
            </a:prstGeom>
            <a:grpFill/>
          </p:spPr>
          <p:txBody>
            <a:bodyPr wrap="square" rtlCol="0">
              <a:spAutoFit/>
            </a:bodyPr>
            <a:lstStyle/>
            <a:p>
              <a:pPr marL="0" marR="0" lvl="0" indent="0" defTabSz="914400" eaLnBrk="1" fontAlgn="auto" latinLnBrk="0" hangingPunct="1">
                <a:lnSpc>
                  <a:spcPts val="5000"/>
                </a:lnSpc>
                <a:spcBef>
                  <a:spcPts val="0"/>
                </a:spcBef>
                <a:spcAft>
                  <a:spcPts val="0"/>
                </a:spcAft>
                <a:buClrTx/>
                <a:buSzTx/>
                <a:buFontTx/>
                <a:buNone/>
                <a:tabLst/>
                <a:defRPr/>
              </a:pPr>
              <a:endParaRPr kumimoji="0" lang="pl-PL" sz="5200" b="0" i="0" u="none" strike="noStrike" kern="0" cap="none" spc="0" normalizeH="0" baseline="0" noProof="0" dirty="0">
                <a:ln>
                  <a:noFill/>
                </a:ln>
                <a:solidFill>
                  <a:sysClr val="window" lastClr="FFFFFF"/>
                </a:solidFill>
                <a:effectLst/>
                <a:uLnTx/>
                <a:uFillTx/>
                <a:latin typeface="Steelfish Rg" panose="020B0608020202040504" pitchFamily="34" charset="-18"/>
                <a:ea typeface="Roboto" panose="02000000000000000000" pitchFamily="2" charset="0"/>
                <a:cs typeface="Open Sans" panose="020B0606030504020204" pitchFamily="34" charset="0"/>
              </a:endParaRPr>
            </a:p>
          </p:txBody>
        </p:sp>
      </p:grpSp>
      <p:sp>
        <p:nvSpPr>
          <p:cNvPr id="71" name="Diamond 70"/>
          <p:cNvSpPr/>
          <p:nvPr/>
        </p:nvSpPr>
        <p:spPr>
          <a:xfrm rot="5400000" flipH="1" flipV="1">
            <a:off x="3606530" y="3497786"/>
            <a:ext cx="1941107" cy="1941107"/>
          </a:xfrm>
          <a:prstGeom prst="diamond">
            <a:avLst/>
          </a:prstGeom>
          <a:solidFill>
            <a:schemeClr val="accent2">
              <a:lumMod val="75000"/>
            </a:schemeClr>
          </a:solidFill>
          <a:ln w="12700" cap="flat" cmpd="sng" algn="ctr">
            <a:solidFill>
              <a:srgbClr val="FFFF00"/>
            </a:solidFill>
            <a:prstDash val="solid"/>
            <a:miter lim="800000"/>
          </a:ln>
          <a:effectLst>
            <a:innerShdw blurRad="101600" dist="76200" dir="5400000">
              <a:prstClr val="black">
                <a:alpha val="23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72" name="Diamond 71"/>
          <p:cNvSpPr/>
          <p:nvPr/>
        </p:nvSpPr>
        <p:spPr>
          <a:xfrm rot="5400000" flipH="1" flipV="1">
            <a:off x="2300245" y="222069"/>
            <a:ext cx="1941107" cy="1941107"/>
          </a:xfrm>
          <a:prstGeom prst="diamond">
            <a:avLst/>
          </a:prstGeom>
          <a:solidFill>
            <a:schemeClr val="accent2">
              <a:lumMod val="75000"/>
            </a:schemeClr>
          </a:solidFill>
          <a:ln w="12700" cap="flat" cmpd="sng" algn="ctr">
            <a:solidFill>
              <a:srgbClr val="FFFF00"/>
            </a:solidFill>
            <a:prstDash val="solid"/>
            <a:miter lim="800000"/>
          </a:ln>
          <a:effectLst>
            <a:innerShdw blurRad="101600" dist="76200" dir="5400000">
              <a:prstClr val="black">
                <a:alpha val="23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pic>
        <p:nvPicPr>
          <p:cNvPr id="74" name="Picture 73" descr="image5.png"/>
          <p:cNvPicPr>
            <a:picLocks noChangeAspect="1"/>
          </p:cNvPicPr>
          <p:nvPr/>
        </p:nvPicPr>
        <p:blipFill>
          <a:blip r:embed="rId2" cstate="print"/>
          <a:stretch>
            <a:fillRect/>
          </a:stretch>
        </p:blipFill>
        <p:spPr>
          <a:xfrm>
            <a:off x="7876350" y="376984"/>
            <a:ext cx="3848564" cy="5103495"/>
          </a:xfrm>
          <a:prstGeom prst="rect">
            <a:avLst/>
          </a:prstGeom>
          <a:scene3d>
            <a:camera prst="perspectiveLeft"/>
            <a:lightRig rig="threePt" dir="t"/>
          </a:scene3d>
        </p:spPr>
      </p:pic>
      <p:sp>
        <p:nvSpPr>
          <p:cNvPr id="2" name="Rectangle 1"/>
          <p:cNvSpPr/>
          <p:nvPr/>
        </p:nvSpPr>
        <p:spPr>
          <a:xfrm>
            <a:off x="-12880" y="5436406"/>
            <a:ext cx="12204879" cy="1421594"/>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359944" y="5719243"/>
            <a:ext cx="11475076" cy="707886"/>
          </a:xfrm>
          <a:prstGeom prst="rect">
            <a:avLst/>
          </a:prstGeom>
          <a:noFill/>
          <a:ln>
            <a:solidFill>
              <a:schemeClr val="bg1">
                <a:lumMod val="95000"/>
              </a:schemeClr>
            </a:solidFill>
          </a:ln>
        </p:spPr>
        <p:txBody>
          <a:bodyPr wrap="square" rtlCol="0">
            <a:spAutoFit/>
          </a:bodyPr>
          <a:lstStyle/>
          <a:p>
            <a:pPr algn="ctr"/>
            <a:r>
              <a:rPr lang="en-US" sz="4000" b="1" dirty="0">
                <a:solidFill>
                  <a:schemeClr val="accent1"/>
                </a:solidFill>
                <a:effectLst>
                  <a:outerShdw blurRad="38100" dist="38100" dir="2700000" algn="tl">
                    <a:srgbClr val="000000">
                      <a:alpha val="43137"/>
                    </a:srgbClr>
                  </a:outerShdw>
                </a:effectLst>
                <a:latin typeface="Arial Narrow" pitchFamily="34" charset="0"/>
              </a:rPr>
              <a:t>Green World Group </a:t>
            </a:r>
            <a:r>
              <a:rPr lang="en-US" sz="4000" b="1" dirty="0">
                <a:solidFill>
                  <a:schemeClr val="tx1">
                    <a:lumMod val="75000"/>
                    <a:lumOff val="25000"/>
                  </a:schemeClr>
                </a:solidFill>
                <a:effectLst>
                  <a:outerShdw blurRad="38100" dist="38100" dir="2700000" algn="tl">
                    <a:srgbClr val="000000">
                      <a:alpha val="43137"/>
                    </a:srgbClr>
                  </a:outerShdw>
                </a:effectLst>
                <a:latin typeface="Arial Narrow" pitchFamily="34" charset="0"/>
              </a:rPr>
              <a:t>Training Center</a:t>
            </a: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86717" y="2120850"/>
            <a:ext cx="3238500" cy="1238250"/>
          </a:xfrm>
          <a:prstGeom prst="rect">
            <a:avLst/>
          </a:prstGeom>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extBox 75"/>
          <p:cNvSpPr txBox="1"/>
          <p:nvPr/>
        </p:nvSpPr>
        <p:spPr>
          <a:xfrm>
            <a:off x="876268" y="2059715"/>
            <a:ext cx="5512451" cy="2585323"/>
          </a:xfrm>
          <a:prstGeom prst="rect">
            <a:avLst/>
          </a:prstGeom>
          <a:noFill/>
          <a:ln>
            <a:solidFill>
              <a:srgbClr val="FFFF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pl-PL" sz="5400" b="1" kern="0" dirty="0" smtClean="0">
                <a:solidFill>
                  <a:schemeClr val="tx1">
                    <a:lumMod val="65000"/>
                    <a:lumOff val="35000"/>
                  </a:schemeClr>
                </a:solidFill>
                <a:latin typeface="Bebas Neue" pitchFamily="34" charset="0"/>
                <a:cs typeface="Arial" pitchFamily="34" charset="0"/>
              </a:rPr>
              <a:t>Accredited courses</a:t>
            </a:r>
            <a:endParaRPr lang="en-US" sz="5400" b="1" kern="0" dirty="0" smtClean="0">
              <a:solidFill>
                <a:schemeClr val="tx1">
                  <a:lumMod val="65000"/>
                  <a:lumOff val="35000"/>
                </a:schemeClr>
              </a:solidFill>
              <a:latin typeface="Bebas Neue" pitchFamily="34" charset="0"/>
              <a:cs typeface="Arial"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pl-PL" sz="5400" b="1" kern="0" dirty="0" smtClean="0">
                <a:solidFill>
                  <a:schemeClr val="tx1">
                    <a:lumMod val="65000"/>
                    <a:lumOff val="35000"/>
                  </a:schemeClr>
                </a:solidFill>
                <a:latin typeface="Bebas Neue" pitchFamily="34" charset="0"/>
                <a:cs typeface="Arial" pitchFamily="34" charset="0"/>
              </a:rPr>
              <a:t> </a:t>
            </a:r>
            <a:r>
              <a:rPr lang="en-US" sz="5400" b="1" kern="0" dirty="0" smtClean="0">
                <a:solidFill>
                  <a:schemeClr val="tx1">
                    <a:lumMod val="65000"/>
                    <a:lumOff val="35000"/>
                  </a:schemeClr>
                </a:solidFill>
                <a:latin typeface="Bebas Neue" pitchFamily="34" charset="0"/>
                <a:cs typeface="Arial" pitchFamily="34" charset="0"/>
              </a:rPr>
              <a:t>            </a:t>
            </a:r>
            <a:r>
              <a:rPr lang="pl-PL" sz="5400" b="1" kern="0" dirty="0" smtClean="0">
                <a:solidFill>
                  <a:schemeClr val="tx1">
                    <a:lumMod val="65000"/>
                    <a:lumOff val="35000"/>
                  </a:schemeClr>
                </a:solidFill>
                <a:latin typeface="Bebas Neue" pitchFamily="34" charset="0"/>
                <a:cs typeface="Arial" pitchFamily="34" charset="0"/>
              </a:rPr>
              <a:t>&amp;</a:t>
            </a:r>
            <a:endParaRPr lang="en-US" sz="5400" b="1" kern="0" dirty="0" smtClean="0">
              <a:solidFill>
                <a:schemeClr val="tx1">
                  <a:lumMod val="65000"/>
                  <a:lumOff val="35000"/>
                </a:schemeClr>
              </a:solidFill>
              <a:latin typeface="Bebas Neue" pitchFamily="34" charset="0"/>
              <a:cs typeface="Arial"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5400" b="1" kern="0" dirty="0" smtClean="0">
                <a:solidFill>
                  <a:schemeClr val="tx1">
                    <a:lumMod val="65000"/>
                    <a:lumOff val="35000"/>
                  </a:schemeClr>
                </a:solidFill>
                <a:latin typeface="Bebas Neue" pitchFamily="34" charset="0"/>
                <a:cs typeface="Arial" pitchFamily="34" charset="0"/>
              </a:rPr>
              <a:t>T</a:t>
            </a:r>
            <a:r>
              <a:rPr lang="pl-PL" sz="5400" b="1" kern="0" dirty="0" smtClean="0">
                <a:solidFill>
                  <a:schemeClr val="tx1">
                    <a:lumMod val="65000"/>
                    <a:lumOff val="35000"/>
                  </a:schemeClr>
                </a:solidFill>
                <a:latin typeface="Bebas Neue" pitchFamily="34" charset="0"/>
                <a:cs typeface="Arial" pitchFamily="34" charset="0"/>
              </a:rPr>
              <a:t>raining programmes</a:t>
            </a:r>
            <a:endParaRPr kumimoji="0" lang="pl-PL" sz="5400" b="1" i="0" u="none" strike="noStrike" kern="0" cap="none" spc="0" normalizeH="0" baseline="0" noProof="0" dirty="0">
              <a:ln>
                <a:noFill/>
              </a:ln>
              <a:solidFill>
                <a:schemeClr val="tx1">
                  <a:lumMod val="65000"/>
                  <a:lumOff val="35000"/>
                </a:schemeClr>
              </a:solidFill>
              <a:effectLst/>
              <a:uLnTx/>
              <a:uFillTx/>
              <a:latin typeface="Bebas Neue" pitchFamily="34" charset="0"/>
              <a:cs typeface="Arial" pitchFamily="34" charset="0"/>
            </a:endParaRPr>
          </a:p>
        </p:txBody>
      </p:sp>
      <p:grpSp>
        <p:nvGrpSpPr>
          <p:cNvPr id="79" name="Group 78"/>
          <p:cNvGrpSpPr/>
          <p:nvPr/>
        </p:nvGrpSpPr>
        <p:grpSpPr>
          <a:xfrm>
            <a:off x="6046706" y="684751"/>
            <a:ext cx="5515576" cy="5611546"/>
            <a:chOff x="4230968" y="397369"/>
            <a:chExt cx="4495040" cy="4573253"/>
          </a:xfrm>
          <a:solidFill>
            <a:schemeClr val="accent2">
              <a:lumMod val="75000"/>
            </a:schemeClr>
          </a:solidFill>
        </p:grpSpPr>
        <p:grpSp>
          <p:nvGrpSpPr>
            <p:cNvPr id="80" name="Group 38"/>
            <p:cNvGrpSpPr/>
            <p:nvPr/>
          </p:nvGrpSpPr>
          <p:grpSpPr>
            <a:xfrm rot="16200000">
              <a:off x="7172537" y="3417151"/>
              <a:ext cx="2021485" cy="1085457"/>
              <a:chOff x="411292" y="3262595"/>
              <a:chExt cx="3351815" cy="1799791"/>
            </a:xfrm>
            <a:grpFill/>
          </p:grpSpPr>
          <p:sp>
            <p:nvSpPr>
              <p:cNvPr id="92" name="Diamond 91"/>
              <p:cNvSpPr/>
              <p:nvPr/>
            </p:nvSpPr>
            <p:spPr>
              <a:xfrm>
                <a:off x="2220562" y="3358704"/>
                <a:ext cx="1542545" cy="154254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rPr>
                  <a:t> </a:t>
                </a:r>
                <a:endParaRPr kumimoji="0" lang="pl-PL" sz="1800" b="0" i="0" u="none" strike="noStrike" kern="0" cap="none" spc="0" normalizeH="0" baseline="0" noProof="0" dirty="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93" name="Diamond 92"/>
              <p:cNvSpPr/>
              <p:nvPr/>
            </p:nvSpPr>
            <p:spPr>
              <a:xfrm>
                <a:off x="1791893" y="4128518"/>
                <a:ext cx="870286" cy="870286"/>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94" name="Diamond 93"/>
              <p:cNvSpPr/>
              <p:nvPr/>
            </p:nvSpPr>
            <p:spPr>
              <a:xfrm>
                <a:off x="1797948" y="3262595"/>
                <a:ext cx="870286" cy="870286"/>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95" name="Diamond 94"/>
              <p:cNvSpPr/>
              <p:nvPr/>
            </p:nvSpPr>
            <p:spPr>
              <a:xfrm>
                <a:off x="1548585" y="4563661"/>
                <a:ext cx="498725" cy="49872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96" name="Diamond 95"/>
              <p:cNvSpPr/>
              <p:nvPr/>
            </p:nvSpPr>
            <p:spPr>
              <a:xfrm>
                <a:off x="1424532" y="4558615"/>
                <a:ext cx="250876" cy="250876"/>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97" name="Diamond 96"/>
              <p:cNvSpPr/>
              <p:nvPr/>
            </p:nvSpPr>
            <p:spPr>
              <a:xfrm>
                <a:off x="808505" y="4585552"/>
                <a:ext cx="315697" cy="31569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98" name="Diamond 97"/>
              <p:cNvSpPr/>
              <p:nvPr/>
            </p:nvSpPr>
            <p:spPr>
              <a:xfrm>
                <a:off x="411292" y="4805268"/>
                <a:ext cx="191961" cy="191961"/>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81" name="Diamond 80"/>
            <p:cNvSpPr/>
            <p:nvPr/>
          </p:nvSpPr>
          <p:spPr>
            <a:xfrm>
              <a:off x="4230968" y="397369"/>
              <a:ext cx="4335899" cy="4335899"/>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82" name="Diamond 81"/>
            <p:cNvSpPr/>
            <p:nvPr/>
          </p:nvSpPr>
          <p:spPr>
            <a:xfrm>
              <a:off x="4875804" y="1028778"/>
              <a:ext cx="3046226" cy="3046226"/>
            </a:xfrm>
            <a:prstGeom prst="diamond">
              <a:avLst/>
            </a:prstGeom>
            <a:grpFill/>
            <a:ln w="12700" cap="flat" cmpd="sng" algn="ctr">
              <a:solidFill>
                <a:srgbClr val="FFFF00"/>
              </a:solidFill>
              <a:prstDash val="solid"/>
              <a:miter lim="800000"/>
            </a:ln>
            <a:effectLst>
              <a:innerShdw blurRad="215900" dist="508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83" name="Diamond 82"/>
            <p:cNvSpPr/>
            <p:nvPr/>
          </p:nvSpPr>
          <p:spPr>
            <a:xfrm>
              <a:off x="5481790" y="1655047"/>
              <a:ext cx="1832726" cy="1832726"/>
            </a:xfrm>
            <a:prstGeom prst="diamond">
              <a:avLst/>
            </a:prstGeom>
            <a:grpFill/>
            <a:ln w="12700" cap="flat" cmpd="sng" algn="ctr">
              <a:solidFill>
                <a:srgbClr val="FFFF00"/>
              </a:solidFill>
              <a:prstDash val="solid"/>
              <a:miter lim="800000"/>
            </a:ln>
            <a:effectLst>
              <a:innerShdw blurRad="215900" dist="508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84" name="Rectangle 83"/>
            <p:cNvSpPr/>
            <p:nvPr/>
          </p:nvSpPr>
          <p:spPr>
            <a:xfrm rot="18900000">
              <a:off x="5749668" y="2149684"/>
              <a:ext cx="1254801" cy="677239"/>
            </a:xfrm>
            <a:prstGeom prst="rect">
              <a:avLst/>
            </a:prstGeom>
            <a:grpFill/>
            <a:ln>
              <a:solidFill>
                <a:srgbClr val="FFFF00"/>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0" dirty="0" smtClean="0">
                  <a:solidFill>
                    <a:sysClr val="window" lastClr="FFFFFF"/>
                  </a:solidFill>
                </a:rPr>
                <a:t>TRAINING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ysClr val="window" lastClr="FFFFFF"/>
                  </a:solidFill>
                  <a:effectLst/>
                  <a:uLnTx/>
                  <a:uFillTx/>
                </a:rPr>
                <a:t>COURSES</a:t>
              </a:r>
              <a:endParaRPr kumimoji="0" lang="pl-PL" sz="2000" b="1" i="0" u="none" strike="noStrike" kern="0" cap="none" spc="0" normalizeH="0" baseline="0" noProof="0" dirty="0">
                <a:ln>
                  <a:noFill/>
                </a:ln>
                <a:solidFill>
                  <a:sysClr val="windowText" lastClr="000000"/>
                </a:solidFill>
                <a:effectLst/>
                <a:uLnTx/>
                <a:uFillTx/>
              </a:endParaRPr>
            </a:p>
          </p:txBody>
        </p:sp>
        <p:sp>
          <p:nvSpPr>
            <p:cNvPr id="85" name="Rectangle 84"/>
            <p:cNvSpPr/>
            <p:nvPr/>
          </p:nvSpPr>
          <p:spPr>
            <a:xfrm rot="2700000">
              <a:off x="6623673" y="1757596"/>
              <a:ext cx="763201" cy="376244"/>
            </a:xfrm>
            <a:prstGeom prst="rect">
              <a:avLst/>
            </a:prstGeom>
            <a:grpFill/>
            <a:ln>
              <a:solidFill>
                <a:srgbClr val="FFFF00"/>
              </a:solidFill>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kern="0" noProof="0" dirty="0" smtClean="0">
                  <a:solidFill>
                    <a:sysClr val="window" lastClr="FFFFFF"/>
                  </a:solidFill>
                  <a:latin typeface="Steelfish Rg" panose="020B0608020202040504" pitchFamily="34" charset="-18"/>
                </a:rPr>
                <a:t>IOSH</a:t>
              </a:r>
              <a:endParaRPr kumimoji="0" lang="pl-PL" sz="2000" b="1" i="0" u="none" strike="noStrike" kern="0" cap="none" spc="0" normalizeH="0" baseline="0" noProof="0" dirty="0">
                <a:ln>
                  <a:noFill/>
                </a:ln>
                <a:solidFill>
                  <a:sysClr val="window" lastClr="FFFFFF"/>
                </a:solidFill>
                <a:effectLst/>
                <a:uLnTx/>
                <a:uFillTx/>
                <a:latin typeface="Steelfish Rg" panose="020B0608020202040504" pitchFamily="34" charset="-18"/>
              </a:endParaRPr>
            </a:p>
          </p:txBody>
        </p:sp>
        <p:sp>
          <p:nvSpPr>
            <p:cNvPr id="86" name="Rectangle 85"/>
            <p:cNvSpPr/>
            <p:nvPr/>
          </p:nvSpPr>
          <p:spPr>
            <a:xfrm rot="18900000">
              <a:off x="4578364" y="1533253"/>
              <a:ext cx="1771302" cy="326078"/>
            </a:xfrm>
            <a:prstGeom prst="rect">
              <a:avLst/>
            </a:prstGeom>
            <a:grpFill/>
            <a:ln>
              <a:solidFill>
                <a:srgbClr val="FFFF00"/>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dirty="0" smtClean="0">
                  <a:solidFill>
                    <a:sysClr val="window" lastClr="FFFFFF"/>
                  </a:solidFill>
                  <a:latin typeface="Steelfish Rg" panose="020B0608020202040504" pitchFamily="34" charset="-18"/>
                </a:rPr>
                <a:t>NEBOSH IGC</a:t>
              </a:r>
              <a:endParaRPr lang="pl-PL" sz="2000" b="1" kern="0" dirty="0">
                <a:solidFill>
                  <a:sysClr val="window" lastClr="FFFFFF"/>
                </a:solidFill>
                <a:latin typeface="Steelfish Rg" panose="020B0608020202040504" pitchFamily="34" charset="-18"/>
              </a:endParaRPr>
            </a:p>
          </p:txBody>
        </p:sp>
        <p:grpSp>
          <p:nvGrpSpPr>
            <p:cNvPr id="87" name="Group 7"/>
            <p:cNvGrpSpPr/>
            <p:nvPr/>
          </p:nvGrpSpPr>
          <p:grpSpPr>
            <a:xfrm>
              <a:off x="4847777" y="478564"/>
              <a:ext cx="1105054" cy="815019"/>
              <a:chOff x="2045775" y="447732"/>
              <a:chExt cx="1683459" cy="1241614"/>
            </a:xfrm>
            <a:grpFill/>
          </p:grpSpPr>
          <p:sp>
            <p:nvSpPr>
              <p:cNvPr id="88" name="Diamond 87"/>
              <p:cNvSpPr/>
              <p:nvPr/>
            </p:nvSpPr>
            <p:spPr>
              <a:xfrm rot="16200000" flipH="1">
                <a:off x="2560815" y="447732"/>
                <a:ext cx="1168419" cy="1168419"/>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rPr>
                  <a:t> </a:t>
                </a:r>
                <a:endParaRPr kumimoji="0" lang="pl-PL" sz="1800" b="0" i="0" u="none" strike="noStrike" kern="0" cap="none" spc="0" normalizeH="0" baseline="0" noProof="0" dirty="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89" name="Diamond 88"/>
              <p:cNvSpPr/>
              <p:nvPr/>
            </p:nvSpPr>
            <p:spPr>
              <a:xfrm rot="10800000" flipH="1" flipV="1">
                <a:off x="2232337" y="1030138"/>
                <a:ext cx="659208" cy="659208"/>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90" name="Diamond 89"/>
              <p:cNvSpPr/>
              <p:nvPr/>
            </p:nvSpPr>
            <p:spPr>
              <a:xfrm rot="16200000" flipH="1" flipV="1">
                <a:off x="2045775" y="984289"/>
                <a:ext cx="377765" cy="37776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91" name="Diamond 90"/>
              <p:cNvSpPr/>
              <p:nvPr/>
            </p:nvSpPr>
            <p:spPr>
              <a:xfrm rot="16200000" flipH="1" flipV="1">
                <a:off x="2235529" y="890324"/>
                <a:ext cx="190029" cy="190029"/>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grpSp>
      <p:sp>
        <p:nvSpPr>
          <p:cNvPr id="99" name="TextBox 98"/>
          <p:cNvSpPr txBox="1"/>
          <p:nvPr/>
        </p:nvSpPr>
        <p:spPr>
          <a:xfrm rot="18948293">
            <a:off x="7994468" y="4075611"/>
            <a:ext cx="4245429" cy="369332"/>
          </a:xfrm>
          <a:prstGeom prst="rect">
            <a:avLst/>
          </a:prstGeom>
          <a:noFill/>
        </p:spPr>
        <p:txBody>
          <a:bodyPr wrap="square" rtlCol="0">
            <a:spAutoFit/>
          </a:bodyPr>
          <a:lstStyle/>
          <a:p>
            <a:r>
              <a:rPr lang="en-US" b="1" dirty="0" smtClean="0">
                <a:solidFill>
                  <a:schemeClr val="bg1"/>
                </a:solidFill>
              </a:rPr>
              <a:t>NEBOSH INTERNATIONAL DIPLOMA</a:t>
            </a:r>
            <a:endParaRPr lang="en-US" b="1" dirty="0">
              <a:solidFill>
                <a:schemeClr val="bg1"/>
              </a:solidFill>
            </a:endParaRPr>
          </a:p>
        </p:txBody>
      </p:sp>
      <p:sp>
        <p:nvSpPr>
          <p:cNvPr id="102" name="TextBox 101"/>
          <p:cNvSpPr txBox="1"/>
          <p:nvPr/>
        </p:nvSpPr>
        <p:spPr>
          <a:xfrm rot="2713200">
            <a:off x="8393852" y="2096547"/>
            <a:ext cx="3043144" cy="461665"/>
          </a:xfrm>
          <a:prstGeom prst="rect">
            <a:avLst/>
          </a:prstGeom>
          <a:noFill/>
        </p:spPr>
        <p:txBody>
          <a:bodyPr wrap="square" rtlCol="0">
            <a:spAutoFit/>
          </a:bodyPr>
          <a:lstStyle/>
          <a:p>
            <a:pPr algn="ctr"/>
            <a:r>
              <a:rPr lang="en-US" sz="2400" b="1" dirty="0" smtClean="0">
                <a:solidFill>
                  <a:schemeClr val="bg1"/>
                </a:solidFill>
              </a:rPr>
              <a:t>RoSPA Courses</a:t>
            </a:r>
            <a:endParaRPr lang="en-US" sz="2400" b="1" dirty="0">
              <a:solidFill>
                <a:schemeClr val="bg1"/>
              </a:solidFill>
            </a:endParaRPr>
          </a:p>
        </p:txBody>
      </p:sp>
      <p:sp>
        <p:nvSpPr>
          <p:cNvPr id="103" name="TextBox 102"/>
          <p:cNvSpPr txBox="1"/>
          <p:nvPr/>
        </p:nvSpPr>
        <p:spPr>
          <a:xfrm rot="13494182">
            <a:off x="5159828" y="3683728"/>
            <a:ext cx="3827418" cy="461665"/>
          </a:xfrm>
          <a:prstGeom prst="rect">
            <a:avLst/>
          </a:prstGeom>
          <a:noFill/>
        </p:spPr>
        <p:txBody>
          <a:bodyPr wrap="square" rtlCol="0">
            <a:spAutoFit/>
          </a:bodyPr>
          <a:lstStyle/>
          <a:p>
            <a:r>
              <a:rPr lang="en-US" sz="2400" b="1" dirty="0" smtClean="0">
                <a:solidFill>
                  <a:schemeClr val="bg1"/>
                </a:solidFill>
              </a:rPr>
              <a:t>IRCA Lead Auditor</a:t>
            </a:r>
            <a:endParaRPr lang="en-US" sz="2400" b="1" dirty="0">
              <a:solidFill>
                <a:schemeClr val="bg1"/>
              </a:solidFill>
            </a:endParaRPr>
          </a:p>
        </p:txBody>
      </p:sp>
      <p:sp>
        <p:nvSpPr>
          <p:cNvPr id="104" name="TextBox 103"/>
          <p:cNvSpPr txBox="1"/>
          <p:nvPr/>
        </p:nvSpPr>
        <p:spPr>
          <a:xfrm rot="18869089">
            <a:off x="8177658" y="3926367"/>
            <a:ext cx="2550541" cy="400110"/>
          </a:xfrm>
          <a:prstGeom prst="rect">
            <a:avLst/>
          </a:prstGeom>
          <a:noFill/>
        </p:spPr>
        <p:txBody>
          <a:bodyPr wrap="square" rtlCol="0">
            <a:spAutoFit/>
          </a:bodyPr>
          <a:lstStyle/>
          <a:p>
            <a:pPr algn="ctr"/>
            <a:r>
              <a:rPr lang="en-US" sz="2000" b="1" dirty="0" smtClean="0">
                <a:solidFill>
                  <a:schemeClr val="bg1"/>
                </a:solidFill>
              </a:rPr>
              <a:t>NATIONAL DIPLOMA</a:t>
            </a:r>
            <a:endParaRPr lang="en-US" sz="2000" b="1" dirty="0">
              <a:solidFill>
                <a:schemeClr val="bg1"/>
              </a:solidFill>
            </a:endParaRPr>
          </a:p>
        </p:txBody>
      </p:sp>
      <p:sp>
        <p:nvSpPr>
          <p:cNvPr id="31" name="TextBox 30"/>
          <p:cNvSpPr txBox="1"/>
          <p:nvPr/>
        </p:nvSpPr>
        <p:spPr>
          <a:xfrm rot="18842443">
            <a:off x="6408031" y="2390397"/>
            <a:ext cx="3043144" cy="461665"/>
          </a:xfrm>
          <a:prstGeom prst="rect">
            <a:avLst/>
          </a:prstGeom>
          <a:noFill/>
        </p:spPr>
        <p:txBody>
          <a:bodyPr wrap="square" rtlCol="0">
            <a:spAutoFit/>
          </a:bodyPr>
          <a:lstStyle/>
          <a:p>
            <a:pPr algn="ctr"/>
            <a:r>
              <a:rPr lang="en-US" sz="2400" b="1" dirty="0" smtClean="0">
                <a:solidFill>
                  <a:schemeClr val="bg1"/>
                </a:solidFill>
              </a:rPr>
              <a:t>HAZWOPERM</a:t>
            </a:r>
            <a:endParaRPr lang="en-US" sz="2400" b="1" dirty="0">
              <a:solidFill>
                <a:schemeClr val="bg1"/>
              </a:solidFill>
            </a:endParaRPr>
          </a:p>
        </p:txBody>
      </p:sp>
    </p:spTree>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404947" y="1539211"/>
            <a:ext cx="6124642" cy="954107"/>
          </a:xfrm>
          <a:prstGeom prst="rect">
            <a:avLst/>
          </a:prstGeom>
          <a:noFill/>
        </p:spPr>
        <p:txBody>
          <a:bodyPr wrap="square" rtlCol="0">
            <a:spAutoFit/>
          </a:bodyPr>
          <a:lstStyle/>
          <a:p>
            <a:r>
              <a:rPr lang="en-US" sz="2800" b="1" dirty="0" smtClean="0">
                <a:latin typeface="Arial Narrow" pitchFamily="34" charset="0"/>
              </a:rPr>
              <a:t>NEBOSH International Diploma</a:t>
            </a:r>
          </a:p>
          <a:p>
            <a:endParaRPr lang="en-US" sz="2800" dirty="0"/>
          </a:p>
        </p:txBody>
      </p:sp>
      <p:sp>
        <p:nvSpPr>
          <p:cNvPr id="32" name="TextBox 31"/>
          <p:cNvSpPr txBox="1"/>
          <p:nvPr/>
        </p:nvSpPr>
        <p:spPr>
          <a:xfrm>
            <a:off x="364017" y="2113387"/>
            <a:ext cx="8224264" cy="3139321"/>
          </a:xfrm>
          <a:prstGeom prst="rect">
            <a:avLst/>
          </a:prstGeom>
          <a:noFill/>
        </p:spPr>
        <p:txBody>
          <a:bodyPr wrap="square" rtlCol="0">
            <a:spAutoFit/>
          </a:bodyPr>
          <a:lstStyle/>
          <a:p>
            <a:pPr algn="just"/>
            <a:r>
              <a:rPr lang="en-US" sz="5400" b="1" dirty="0" smtClean="0">
                <a:latin typeface="Arial Narrow" pitchFamily="34" charset="0"/>
              </a:rPr>
              <a:t>T</a:t>
            </a:r>
            <a:r>
              <a:rPr lang="en-US" sz="3600" dirty="0" smtClean="0">
                <a:latin typeface="Arial Narrow" pitchFamily="34" charset="0"/>
              </a:rPr>
              <a:t>he Diploma is designed to provide students with specialist knowledge combined with the application in health &amp; safety skills, required to undertake their career as a safety and health practitioner.</a:t>
            </a:r>
            <a:endParaRPr lang="en-US" sz="3600" dirty="0"/>
          </a:p>
        </p:txBody>
      </p:sp>
      <p:grpSp>
        <p:nvGrpSpPr>
          <p:cNvPr id="37" name="Group 1"/>
          <p:cNvGrpSpPr>
            <a:grpSpLocks/>
          </p:cNvGrpSpPr>
          <p:nvPr/>
        </p:nvGrpSpPr>
        <p:grpSpPr bwMode="auto">
          <a:xfrm flipV="1">
            <a:off x="0" y="5818687"/>
            <a:ext cx="3267170" cy="843371"/>
            <a:chOff x="5167423" y="2519916"/>
            <a:chExt cx="5805377" cy="1499191"/>
          </a:xfrm>
          <a:effectLst>
            <a:glow rad="101600">
              <a:schemeClr val="accent3">
                <a:lumMod val="50000"/>
                <a:alpha val="60000"/>
              </a:schemeClr>
            </a:glow>
          </a:effectLst>
        </p:grpSpPr>
        <p:sp>
          <p:nvSpPr>
            <p:cNvPr id="38" name="Rectangle 37"/>
            <p:cNvSpPr/>
            <p:nvPr/>
          </p:nvSpPr>
          <p:spPr>
            <a:xfrm>
              <a:off x="5167423" y="2519916"/>
              <a:ext cx="5805377" cy="149919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39" name="Group 25"/>
            <p:cNvGrpSpPr>
              <a:grpSpLocks/>
            </p:cNvGrpSpPr>
            <p:nvPr/>
          </p:nvGrpSpPr>
          <p:grpSpPr bwMode="auto">
            <a:xfrm>
              <a:off x="5602390" y="2869304"/>
              <a:ext cx="4935444" cy="646526"/>
              <a:chOff x="5559009" y="2766040"/>
              <a:chExt cx="4935444" cy="646526"/>
            </a:xfrm>
          </p:grpSpPr>
          <p:sp>
            <p:nvSpPr>
              <p:cNvPr id="40" name="TextBox 39"/>
              <p:cNvSpPr txBox="1"/>
              <p:nvPr/>
            </p:nvSpPr>
            <p:spPr>
              <a:xfrm>
                <a:off x="5559009" y="2766040"/>
                <a:ext cx="184727" cy="400268"/>
              </a:xfrm>
              <a:prstGeom prst="rect">
                <a:avLst/>
              </a:prstGeom>
              <a:noFill/>
            </p:spPr>
            <p:txBody>
              <a:bodyPr wrap="none">
                <a:spAutoFit/>
              </a:bodyPr>
              <a:lstStyle/>
              <a:p>
                <a:pPr eaLnBrk="1" fontAlgn="auto" hangingPunct="1">
                  <a:spcBef>
                    <a:spcPts val="0"/>
                  </a:spcBef>
                  <a:spcAft>
                    <a:spcPts val="0"/>
                  </a:spcAft>
                  <a:defRPr/>
                </a:pPr>
                <a:endParaRPr lang="en-US" sz="2000" b="1"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 name="TextBox 40"/>
              <p:cNvSpPr txBox="1"/>
              <p:nvPr/>
            </p:nvSpPr>
            <p:spPr>
              <a:xfrm>
                <a:off x="5559009" y="3166248"/>
                <a:ext cx="4935444" cy="246318"/>
              </a:xfrm>
              <a:prstGeom prst="rect">
                <a:avLst/>
              </a:prstGeom>
              <a:noFill/>
            </p:spPr>
            <p:txBody>
              <a:bodyPr>
                <a:spAutoFit/>
              </a:bodyPr>
              <a:lstStyle/>
              <a:p>
                <a:pPr algn="just" eaLnBrk="1" fontAlgn="auto" hangingPunct="1">
                  <a:spcBef>
                    <a:spcPts val="0"/>
                  </a:spcBef>
                  <a:spcAft>
                    <a:spcPts val="0"/>
                  </a:spcAft>
                  <a:defRPr/>
                </a:pPr>
                <a:endParaRPr lang="en-US" sz="10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grpSp>
      <p:sp>
        <p:nvSpPr>
          <p:cNvPr id="42" name="TextBox 41"/>
          <p:cNvSpPr txBox="1"/>
          <p:nvPr/>
        </p:nvSpPr>
        <p:spPr>
          <a:xfrm>
            <a:off x="182880" y="5903893"/>
            <a:ext cx="3135085" cy="954107"/>
          </a:xfrm>
          <a:prstGeom prst="rect">
            <a:avLst/>
          </a:prstGeom>
          <a:noFill/>
          <a:effectLst>
            <a:glow rad="101600">
              <a:srgbClr val="008000">
                <a:alpha val="60000"/>
              </a:srgbClr>
            </a:glow>
          </a:effectLst>
        </p:spPr>
        <p:txBody>
          <a:bodyPr wrap="square" rtlCol="0">
            <a:spAutoFit/>
          </a:bodyPr>
          <a:lstStyle/>
          <a:p>
            <a:r>
              <a:rPr lang="en-US" sz="2800" dirty="0" smtClean="0">
                <a:solidFill>
                  <a:schemeClr val="bg1"/>
                </a:solidFill>
                <a:latin typeface="Arial Narrow" pitchFamily="34" charset="0"/>
              </a:rPr>
              <a:t>Training Courses</a:t>
            </a:r>
            <a:endParaRPr lang="en-US" sz="2800" dirty="0" smtClean="0">
              <a:latin typeface="Arial Narrow" pitchFamily="34" charset="0"/>
            </a:endParaRPr>
          </a:p>
          <a:p>
            <a:endParaRPr lang="en-US" sz="2800" dirty="0"/>
          </a:p>
        </p:txBody>
      </p:sp>
      <p:grpSp>
        <p:nvGrpSpPr>
          <p:cNvPr id="44" name="Group 43"/>
          <p:cNvGrpSpPr/>
          <p:nvPr/>
        </p:nvGrpSpPr>
        <p:grpSpPr>
          <a:xfrm rot="11793376" flipH="1">
            <a:off x="9018096" y="1584020"/>
            <a:ext cx="2867223" cy="1799791"/>
            <a:chOff x="411292" y="3262595"/>
            <a:chExt cx="3351815" cy="1799791"/>
          </a:xfrm>
          <a:solidFill>
            <a:schemeClr val="accent2">
              <a:lumMod val="75000"/>
            </a:schemeClr>
          </a:solidFill>
        </p:grpSpPr>
        <p:sp>
          <p:nvSpPr>
            <p:cNvPr id="45" name="Diamond 44"/>
            <p:cNvSpPr/>
            <p:nvPr/>
          </p:nvSpPr>
          <p:spPr>
            <a:xfrm>
              <a:off x="2220562" y="3358704"/>
              <a:ext cx="1542545" cy="154254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rPr>
                <a:t> </a:t>
              </a:r>
              <a:endParaRPr kumimoji="0" lang="pl-PL" sz="1800" b="0" i="0" u="none" strike="noStrike" kern="0" cap="none" spc="0" normalizeH="0" baseline="0" noProof="0" dirty="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46" name="Diamond 45"/>
            <p:cNvSpPr/>
            <p:nvPr/>
          </p:nvSpPr>
          <p:spPr>
            <a:xfrm>
              <a:off x="1791893" y="4128518"/>
              <a:ext cx="870286" cy="870286"/>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47" name="Diamond 46"/>
            <p:cNvSpPr/>
            <p:nvPr/>
          </p:nvSpPr>
          <p:spPr>
            <a:xfrm>
              <a:off x="1797948" y="3262595"/>
              <a:ext cx="870286" cy="870286"/>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48" name="Diamond 47"/>
            <p:cNvSpPr/>
            <p:nvPr/>
          </p:nvSpPr>
          <p:spPr>
            <a:xfrm>
              <a:off x="1548585" y="4563661"/>
              <a:ext cx="498725" cy="49872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49" name="Diamond 48"/>
            <p:cNvSpPr/>
            <p:nvPr/>
          </p:nvSpPr>
          <p:spPr>
            <a:xfrm>
              <a:off x="1424532" y="4558615"/>
              <a:ext cx="250876" cy="250876"/>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50" name="Diamond 49"/>
            <p:cNvSpPr/>
            <p:nvPr/>
          </p:nvSpPr>
          <p:spPr>
            <a:xfrm>
              <a:off x="808505" y="4585552"/>
              <a:ext cx="315697" cy="31569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51" name="Diamond 50"/>
            <p:cNvSpPr/>
            <p:nvPr/>
          </p:nvSpPr>
          <p:spPr>
            <a:xfrm>
              <a:off x="411292" y="4805268"/>
              <a:ext cx="191961" cy="191961"/>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34" name="Rectangle 33"/>
          <p:cNvSpPr/>
          <p:nvPr/>
        </p:nvSpPr>
        <p:spPr>
          <a:xfrm rot="5400000">
            <a:off x="2048869" y="-1465295"/>
            <a:ext cx="966398" cy="4315000"/>
          </a:xfrm>
          <a:prstGeom prst="rect">
            <a:avLst/>
          </a:prstGeom>
          <a:solidFill>
            <a:schemeClr val="accent2">
              <a:lumMod val="75000"/>
            </a:schemeClr>
          </a:solid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sysClr val="window" lastClr="FFFFFF"/>
              </a:solidFill>
              <a:effectLst/>
              <a:uLnTx/>
              <a:uFillTx/>
              <a:latin typeface="Ubuntu" panose="020B0504030602030204" pitchFamily="34" charset="0"/>
              <a:ea typeface="+mn-ea"/>
              <a:cs typeface="+mn-cs"/>
            </a:endParaRPr>
          </a:p>
        </p:txBody>
      </p:sp>
      <p:grpSp>
        <p:nvGrpSpPr>
          <p:cNvPr id="35" name="Group 34"/>
          <p:cNvGrpSpPr/>
          <p:nvPr/>
        </p:nvGrpSpPr>
        <p:grpSpPr>
          <a:xfrm>
            <a:off x="45209" y="0"/>
            <a:ext cx="664894" cy="971457"/>
            <a:chOff x="45210" y="-445712"/>
            <a:chExt cx="664894" cy="971457"/>
          </a:xfrm>
          <a:solidFill>
            <a:schemeClr val="accent2">
              <a:lumMod val="75000"/>
            </a:schemeClr>
          </a:solidFill>
          <a:effectLst>
            <a:outerShdw blurRad="50800" dist="38100" dir="2700000" algn="tl" rotWithShape="0">
              <a:prstClr val="black">
                <a:alpha val="40000"/>
              </a:prstClr>
            </a:outerShdw>
          </a:effectLst>
        </p:grpSpPr>
        <p:grpSp>
          <p:nvGrpSpPr>
            <p:cNvPr id="36" name="Group 6"/>
            <p:cNvGrpSpPr/>
            <p:nvPr/>
          </p:nvGrpSpPr>
          <p:grpSpPr>
            <a:xfrm rot="5400000">
              <a:off x="-56578" y="-343924"/>
              <a:ext cx="868469" cy="664894"/>
              <a:chOff x="-21517" y="805914"/>
              <a:chExt cx="1430459" cy="1095151"/>
            </a:xfrm>
            <a:grpFill/>
          </p:grpSpPr>
          <p:sp>
            <p:nvSpPr>
              <p:cNvPr id="53" name="Diamond 52"/>
              <p:cNvSpPr/>
              <p:nvPr/>
            </p:nvSpPr>
            <p:spPr>
              <a:xfrm rot="5400000">
                <a:off x="-21518" y="805915"/>
                <a:ext cx="1095151" cy="1095150"/>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54" name="Diamond 53"/>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52" name="Diamond 51"/>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grpSp>
        <p:nvGrpSpPr>
          <p:cNvPr id="55" name="Group 54"/>
          <p:cNvGrpSpPr/>
          <p:nvPr/>
        </p:nvGrpSpPr>
        <p:grpSpPr>
          <a:xfrm>
            <a:off x="4283167" y="574766"/>
            <a:ext cx="710104" cy="958393"/>
            <a:chOff x="91441" y="-432648"/>
            <a:chExt cx="710104" cy="958393"/>
          </a:xfrm>
          <a:solidFill>
            <a:schemeClr val="accent2">
              <a:lumMod val="75000"/>
            </a:schemeClr>
          </a:solidFill>
          <a:effectLst>
            <a:outerShdw blurRad="50800" dist="38100" dir="5400000" algn="t" rotWithShape="0">
              <a:prstClr val="black">
                <a:alpha val="40000"/>
              </a:prstClr>
            </a:outerShdw>
          </a:effectLst>
        </p:grpSpPr>
        <p:grpSp>
          <p:nvGrpSpPr>
            <p:cNvPr id="56" name="Group 6"/>
            <p:cNvGrpSpPr/>
            <p:nvPr/>
          </p:nvGrpSpPr>
          <p:grpSpPr>
            <a:xfrm rot="5400000">
              <a:off x="18790" y="-359997"/>
              <a:ext cx="855405" cy="710104"/>
              <a:chOff x="0" y="655300"/>
              <a:chExt cx="1408942" cy="1169615"/>
            </a:xfrm>
            <a:grpFill/>
          </p:grpSpPr>
          <p:sp>
            <p:nvSpPr>
              <p:cNvPr id="58" name="Diamond 57"/>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59" name="Diamond 58"/>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57" name="Diamond 56"/>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60" name="Rectangle 59"/>
          <p:cNvSpPr/>
          <p:nvPr/>
        </p:nvSpPr>
        <p:spPr>
          <a:xfrm>
            <a:off x="758049" y="435820"/>
            <a:ext cx="3605474" cy="584775"/>
          </a:xfrm>
          <a:prstGeom prst="rect">
            <a:avLst/>
          </a:prstGeom>
        </p:spPr>
        <p:txBody>
          <a:bodyPr wrap="none">
            <a:spAutoFit/>
          </a:bodyPr>
          <a:lstStyle/>
          <a:p>
            <a:r>
              <a:rPr lang="en-US" sz="3200" b="1" dirty="0" smtClean="0">
                <a:solidFill>
                  <a:schemeClr val="bg1"/>
                </a:solidFill>
                <a:effectLst>
                  <a:outerShdw blurRad="38100" dist="38100" dir="2700000" algn="tl">
                    <a:srgbClr val="000000">
                      <a:alpha val="43137"/>
                    </a:srgbClr>
                  </a:outerShdw>
                </a:effectLst>
              </a:rPr>
              <a:t>Green World Group </a:t>
            </a:r>
            <a:endParaRPr lang="en-US" sz="3200" b="1" dirty="0">
              <a:solidFill>
                <a:schemeClr val="bg1"/>
              </a:solidFill>
              <a:effectLst>
                <a:outerShdw blurRad="38100" dist="38100" dir="2700000" algn="tl">
                  <a:srgbClr val="000000">
                    <a:alpha val="43137"/>
                  </a:srgbClr>
                </a:outerShdw>
              </a:effectLst>
            </a:endParaRPr>
          </a:p>
        </p:txBody>
      </p:sp>
      <p:pic>
        <p:nvPicPr>
          <p:cNvPr id="61" name="Picture 6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423977" y="60984"/>
            <a:ext cx="2355647" cy="900689"/>
          </a:xfrm>
          <a:prstGeom prst="rect">
            <a:avLst/>
          </a:prstGeom>
        </p:spPr>
      </p:pic>
    </p:spTree>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404947" y="1474816"/>
            <a:ext cx="6844939" cy="523220"/>
          </a:xfrm>
          <a:prstGeom prst="rect">
            <a:avLst/>
          </a:prstGeom>
          <a:noFill/>
        </p:spPr>
        <p:txBody>
          <a:bodyPr wrap="square" rtlCol="0">
            <a:spAutoFit/>
          </a:bodyPr>
          <a:lstStyle/>
          <a:p>
            <a:r>
              <a:rPr lang="en-US" sz="2800" b="1" dirty="0" smtClean="0">
                <a:latin typeface="Arial Narrow" pitchFamily="34" charset="0"/>
              </a:rPr>
              <a:t>NEBOSH International General Certificate</a:t>
            </a:r>
          </a:p>
        </p:txBody>
      </p:sp>
      <p:sp>
        <p:nvSpPr>
          <p:cNvPr id="38" name="TextBox 37"/>
          <p:cNvSpPr txBox="1"/>
          <p:nvPr/>
        </p:nvSpPr>
        <p:spPr>
          <a:xfrm>
            <a:off x="234764" y="2166779"/>
            <a:ext cx="11534502" cy="3046988"/>
          </a:xfrm>
          <a:prstGeom prst="rect">
            <a:avLst/>
          </a:prstGeom>
          <a:noFill/>
        </p:spPr>
        <p:txBody>
          <a:bodyPr wrap="square" rtlCol="0">
            <a:spAutoFit/>
          </a:bodyPr>
          <a:lstStyle/>
          <a:p>
            <a:pPr algn="just"/>
            <a:r>
              <a:rPr lang="en-US" sz="4800" b="1" dirty="0" smtClean="0">
                <a:latin typeface="Arial Narrow" pitchFamily="34" charset="0"/>
              </a:rPr>
              <a:t>T</a:t>
            </a:r>
            <a:r>
              <a:rPr lang="en-US" sz="3600" dirty="0" smtClean="0">
                <a:latin typeface="Arial Narrow" pitchFamily="34" charset="0"/>
              </a:rPr>
              <a:t>he NEBOSH International General Certificate in Occupational Health and Safety is a globally recognized qualification. The qualification focuses on international standards and management systems, enabling candidates to effectively discharge workplace health and safety responsibilities in any employment sector.</a:t>
            </a:r>
            <a:endParaRPr lang="en-US" sz="3600" dirty="0"/>
          </a:p>
        </p:txBody>
      </p:sp>
      <p:grpSp>
        <p:nvGrpSpPr>
          <p:cNvPr id="40" name="Group 1"/>
          <p:cNvGrpSpPr>
            <a:grpSpLocks/>
          </p:cNvGrpSpPr>
          <p:nvPr/>
        </p:nvGrpSpPr>
        <p:grpSpPr bwMode="auto">
          <a:xfrm flipV="1">
            <a:off x="0" y="5818687"/>
            <a:ext cx="3267170" cy="843371"/>
            <a:chOff x="5167423" y="2519916"/>
            <a:chExt cx="5805377" cy="1499191"/>
          </a:xfrm>
          <a:effectLst>
            <a:glow rad="101600">
              <a:schemeClr val="accent2">
                <a:satMod val="175000"/>
                <a:alpha val="40000"/>
              </a:schemeClr>
            </a:glow>
          </a:effectLst>
        </p:grpSpPr>
        <p:sp>
          <p:nvSpPr>
            <p:cNvPr id="41" name="Rectangle 40"/>
            <p:cNvSpPr/>
            <p:nvPr/>
          </p:nvSpPr>
          <p:spPr>
            <a:xfrm>
              <a:off x="5167423" y="2519916"/>
              <a:ext cx="5805377" cy="149919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42" name="Group 25"/>
            <p:cNvGrpSpPr>
              <a:grpSpLocks/>
            </p:cNvGrpSpPr>
            <p:nvPr/>
          </p:nvGrpSpPr>
          <p:grpSpPr bwMode="auto">
            <a:xfrm>
              <a:off x="5602390" y="2869304"/>
              <a:ext cx="4935444" cy="646526"/>
              <a:chOff x="5559009" y="2766040"/>
              <a:chExt cx="4935444" cy="646526"/>
            </a:xfrm>
          </p:grpSpPr>
          <p:sp>
            <p:nvSpPr>
              <p:cNvPr id="43" name="TextBox 42"/>
              <p:cNvSpPr txBox="1"/>
              <p:nvPr/>
            </p:nvSpPr>
            <p:spPr>
              <a:xfrm>
                <a:off x="5559009" y="2766040"/>
                <a:ext cx="184727" cy="400268"/>
              </a:xfrm>
              <a:prstGeom prst="rect">
                <a:avLst/>
              </a:prstGeom>
              <a:noFill/>
            </p:spPr>
            <p:txBody>
              <a:bodyPr wrap="none">
                <a:spAutoFit/>
              </a:bodyPr>
              <a:lstStyle/>
              <a:p>
                <a:pPr eaLnBrk="1" fontAlgn="auto" hangingPunct="1">
                  <a:spcBef>
                    <a:spcPts val="0"/>
                  </a:spcBef>
                  <a:spcAft>
                    <a:spcPts val="0"/>
                  </a:spcAft>
                  <a:defRPr/>
                </a:pPr>
                <a:endParaRPr lang="en-US" sz="2000" b="1"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4" name="TextBox 43"/>
              <p:cNvSpPr txBox="1"/>
              <p:nvPr/>
            </p:nvSpPr>
            <p:spPr>
              <a:xfrm>
                <a:off x="5559009" y="3166248"/>
                <a:ext cx="4935444" cy="246318"/>
              </a:xfrm>
              <a:prstGeom prst="rect">
                <a:avLst/>
              </a:prstGeom>
              <a:noFill/>
            </p:spPr>
            <p:txBody>
              <a:bodyPr>
                <a:spAutoFit/>
              </a:bodyPr>
              <a:lstStyle/>
              <a:p>
                <a:pPr algn="just" eaLnBrk="1" fontAlgn="auto" hangingPunct="1">
                  <a:spcBef>
                    <a:spcPts val="0"/>
                  </a:spcBef>
                  <a:spcAft>
                    <a:spcPts val="0"/>
                  </a:spcAft>
                  <a:defRPr/>
                </a:pPr>
                <a:endParaRPr lang="en-US" sz="10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grpSp>
      <p:sp>
        <p:nvSpPr>
          <p:cNvPr id="45" name="Rectangle 44"/>
          <p:cNvSpPr/>
          <p:nvPr/>
        </p:nvSpPr>
        <p:spPr>
          <a:xfrm>
            <a:off x="239486" y="5903893"/>
            <a:ext cx="6096000" cy="954107"/>
          </a:xfrm>
          <a:prstGeom prst="rect">
            <a:avLst/>
          </a:prstGeom>
          <a:effectLst>
            <a:glow rad="101600">
              <a:schemeClr val="accent2">
                <a:satMod val="175000"/>
                <a:alpha val="40000"/>
              </a:schemeClr>
            </a:glow>
          </a:effectLst>
        </p:spPr>
        <p:txBody>
          <a:bodyPr>
            <a:spAutoFit/>
          </a:bodyPr>
          <a:lstStyle/>
          <a:p>
            <a:r>
              <a:rPr lang="en-US" sz="2800" dirty="0" smtClean="0">
                <a:solidFill>
                  <a:schemeClr val="bg1"/>
                </a:solidFill>
                <a:latin typeface="Arial Narrow" pitchFamily="34" charset="0"/>
              </a:rPr>
              <a:t>Training Courses</a:t>
            </a:r>
            <a:endParaRPr lang="en-US" sz="2800" dirty="0" smtClean="0">
              <a:latin typeface="Arial Narrow" pitchFamily="34" charset="0"/>
            </a:endParaRPr>
          </a:p>
          <a:p>
            <a:endParaRPr lang="en-US" sz="2800" dirty="0"/>
          </a:p>
        </p:txBody>
      </p:sp>
      <p:sp>
        <p:nvSpPr>
          <p:cNvPr id="61" name="Rectangle 60"/>
          <p:cNvSpPr/>
          <p:nvPr/>
        </p:nvSpPr>
        <p:spPr>
          <a:xfrm rot="5400000">
            <a:off x="2048869" y="-1465295"/>
            <a:ext cx="966398" cy="4315000"/>
          </a:xfrm>
          <a:prstGeom prst="rect">
            <a:avLst/>
          </a:prstGeom>
          <a:solidFill>
            <a:schemeClr val="accent2">
              <a:lumMod val="75000"/>
            </a:schemeClr>
          </a:solid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sysClr val="window" lastClr="FFFFFF"/>
              </a:solidFill>
              <a:effectLst/>
              <a:uLnTx/>
              <a:uFillTx/>
              <a:latin typeface="Ubuntu" panose="020B0504030602030204" pitchFamily="34" charset="0"/>
              <a:ea typeface="+mn-ea"/>
              <a:cs typeface="+mn-cs"/>
            </a:endParaRPr>
          </a:p>
        </p:txBody>
      </p:sp>
      <p:grpSp>
        <p:nvGrpSpPr>
          <p:cNvPr id="62" name="Group 61"/>
          <p:cNvGrpSpPr/>
          <p:nvPr/>
        </p:nvGrpSpPr>
        <p:grpSpPr>
          <a:xfrm>
            <a:off x="45209" y="0"/>
            <a:ext cx="664894" cy="971457"/>
            <a:chOff x="45210" y="-445712"/>
            <a:chExt cx="664894" cy="971457"/>
          </a:xfrm>
          <a:solidFill>
            <a:schemeClr val="accent2">
              <a:lumMod val="75000"/>
            </a:schemeClr>
          </a:solidFill>
          <a:effectLst>
            <a:outerShdw blurRad="50800" dist="38100" dir="2700000" algn="tl" rotWithShape="0">
              <a:prstClr val="black">
                <a:alpha val="40000"/>
              </a:prstClr>
            </a:outerShdw>
          </a:effectLst>
        </p:grpSpPr>
        <p:grpSp>
          <p:nvGrpSpPr>
            <p:cNvPr id="63" name="Group 6"/>
            <p:cNvGrpSpPr/>
            <p:nvPr/>
          </p:nvGrpSpPr>
          <p:grpSpPr>
            <a:xfrm rot="5400000">
              <a:off x="-56578" y="-343924"/>
              <a:ext cx="868469" cy="664894"/>
              <a:chOff x="-21517" y="805914"/>
              <a:chExt cx="1430459" cy="1095151"/>
            </a:xfrm>
            <a:grpFill/>
          </p:grpSpPr>
          <p:sp>
            <p:nvSpPr>
              <p:cNvPr id="65" name="Diamond 64"/>
              <p:cNvSpPr/>
              <p:nvPr/>
            </p:nvSpPr>
            <p:spPr>
              <a:xfrm rot="5400000">
                <a:off x="-21518" y="805915"/>
                <a:ext cx="1095151" cy="1095150"/>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66" name="Diamond 65"/>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64" name="Diamond 63"/>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grpSp>
        <p:nvGrpSpPr>
          <p:cNvPr id="67" name="Group 66"/>
          <p:cNvGrpSpPr/>
          <p:nvPr/>
        </p:nvGrpSpPr>
        <p:grpSpPr>
          <a:xfrm>
            <a:off x="4283167" y="574766"/>
            <a:ext cx="710104" cy="958393"/>
            <a:chOff x="91441" y="-432648"/>
            <a:chExt cx="710104" cy="958393"/>
          </a:xfrm>
          <a:solidFill>
            <a:schemeClr val="accent2">
              <a:lumMod val="75000"/>
            </a:schemeClr>
          </a:solidFill>
          <a:effectLst>
            <a:outerShdw blurRad="50800" dist="38100" dir="5400000" algn="t" rotWithShape="0">
              <a:prstClr val="black">
                <a:alpha val="40000"/>
              </a:prstClr>
            </a:outerShdw>
          </a:effectLst>
        </p:grpSpPr>
        <p:grpSp>
          <p:nvGrpSpPr>
            <p:cNvPr id="68" name="Group 6"/>
            <p:cNvGrpSpPr/>
            <p:nvPr/>
          </p:nvGrpSpPr>
          <p:grpSpPr>
            <a:xfrm rot="5400000">
              <a:off x="18790" y="-359997"/>
              <a:ext cx="855405" cy="710104"/>
              <a:chOff x="0" y="655300"/>
              <a:chExt cx="1408942" cy="1169615"/>
            </a:xfrm>
            <a:grpFill/>
          </p:grpSpPr>
          <p:sp>
            <p:nvSpPr>
              <p:cNvPr id="70" name="Diamond 69"/>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71" name="Diamond 70"/>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69" name="Diamond 68"/>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72" name="Rectangle 71"/>
          <p:cNvSpPr/>
          <p:nvPr/>
        </p:nvSpPr>
        <p:spPr>
          <a:xfrm>
            <a:off x="758049" y="435820"/>
            <a:ext cx="3605474" cy="584775"/>
          </a:xfrm>
          <a:prstGeom prst="rect">
            <a:avLst/>
          </a:prstGeom>
        </p:spPr>
        <p:txBody>
          <a:bodyPr wrap="none">
            <a:spAutoFit/>
          </a:bodyPr>
          <a:lstStyle/>
          <a:p>
            <a:r>
              <a:rPr lang="en-US" sz="3200" b="1" dirty="0" smtClean="0">
                <a:solidFill>
                  <a:schemeClr val="bg1"/>
                </a:solidFill>
                <a:effectLst>
                  <a:outerShdw blurRad="38100" dist="38100" dir="2700000" algn="tl">
                    <a:srgbClr val="000000">
                      <a:alpha val="43137"/>
                    </a:srgbClr>
                  </a:outerShdw>
                </a:effectLst>
              </a:rPr>
              <a:t>Green World Group </a:t>
            </a:r>
            <a:endParaRPr lang="en-US" sz="3200" b="1" dirty="0">
              <a:solidFill>
                <a:schemeClr val="bg1"/>
              </a:solidFill>
              <a:effectLst>
                <a:outerShdw blurRad="38100" dist="38100" dir="2700000" algn="tl">
                  <a:srgbClr val="000000">
                    <a:alpha val="43137"/>
                  </a:srgbClr>
                </a:outerShdw>
              </a:effectLst>
            </a:endParaRPr>
          </a:p>
        </p:txBody>
      </p:sp>
      <p:pic>
        <p:nvPicPr>
          <p:cNvPr id="24" name="Picture 2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423977" y="60984"/>
            <a:ext cx="2355647" cy="900689"/>
          </a:xfrm>
          <a:prstGeom prst="rect">
            <a:avLst/>
          </a:prstGeom>
        </p:spPr>
      </p:pic>
    </p:spTree>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535575" y="1463040"/>
            <a:ext cx="4206241" cy="954107"/>
          </a:xfrm>
          <a:prstGeom prst="rect">
            <a:avLst/>
          </a:prstGeom>
          <a:noFill/>
        </p:spPr>
        <p:txBody>
          <a:bodyPr wrap="square" rtlCol="0">
            <a:spAutoFit/>
          </a:bodyPr>
          <a:lstStyle/>
          <a:p>
            <a:r>
              <a:rPr lang="en-US" sz="2800" b="1" dirty="0" smtClean="0">
                <a:latin typeface="Arial Narrow" pitchFamily="34" charset="0"/>
              </a:rPr>
              <a:t> NEBOSH  OIL &amp; GAS</a:t>
            </a:r>
          </a:p>
          <a:p>
            <a:endParaRPr lang="en-US" sz="2800" dirty="0"/>
          </a:p>
        </p:txBody>
      </p:sp>
      <p:sp>
        <p:nvSpPr>
          <p:cNvPr id="38" name="TextBox 37"/>
          <p:cNvSpPr txBox="1"/>
          <p:nvPr/>
        </p:nvSpPr>
        <p:spPr>
          <a:xfrm>
            <a:off x="365759" y="2377439"/>
            <a:ext cx="7969972" cy="2862322"/>
          </a:xfrm>
          <a:prstGeom prst="rect">
            <a:avLst/>
          </a:prstGeom>
          <a:noFill/>
        </p:spPr>
        <p:txBody>
          <a:bodyPr wrap="square" rtlCol="0">
            <a:spAutoFit/>
          </a:bodyPr>
          <a:lstStyle/>
          <a:p>
            <a:pPr algn="just"/>
            <a:r>
              <a:rPr lang="en-US" sz="3600" dirty="0" smtClean="0">
                <a:latin typeface="Arial Narrow" pitchFamily="34" charset="0"/>
              </a:rPr>
              <a:t>This qualification is Purposely design for  Technical qualification seekers in the Filed of Oil and gas , which enables students to effectively discharge workplace safety responsibility both onshore as well as offshore.</a:t>
            </a:r>
            <a:endParaRPr lang="en-US" sz="3600" dirty="0"/>
          </a:p>
        </p:txBody>
      </p:sp>
      <p:grpSp>
        <p:nvGrpSpPr>
          <p:cNvPr id="40" name="Group 1"/>
          <p:cNvGrpSpPr>
            <a:grpSpLocks/>
          </p:cNvGrpSpPr>
          <p:nvPr/>
        </p:nvGrpSpPr>
        <p:grpSpPr bwMode="auto">
          <a:xfrm flipV="1">
            <a:off x="0" y="5818687"/>
            <a:ext cx="3267170" cy="843371"/>
            <a:chOff x="5167423" y="2519916"/>
            <a:chExt cx="5805377" cy="1499191"/>
          </a:xfrm>
          <a:effectLst>
            <a:glow rad="101600">
              <a:schemeClr val="accent2">
                <a:satMod val="175000"/>
                <a:alpha val="40000"/>
              </a:schemeClr>
            </a:glow>
          </a:effectLst>
        </p:grpSpPr>
        <p:sp>
          <p:nvSpPr>
            <p:cNvPr id="41" name="Rectangle 40"/>
            <p:cNvSpPr/>
            <p:nvPr/>
          </p:nvSpPr>
          <p:spPr>
            <a:xfrm>
              <a:off x="5167423" y="2519916"/>
              <a:ext cx="5805377" cy="149919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42" name="Group 25"/>
            <p:cNvGrpSpPr>
              <a:grpSpLocks/>
            </p:cNvGrpSpPr>
            <p:nvPr/>
          </p:nvGrpSpPr>
          <p:grpSpPr bwMode="auto">
            <a:xfrm>
              <a:off x="5602390" y="2869304"/>
              <a:ext cx="4935444" cy="646526"/>
              <a:chOff x="5559009" y="2766040"/>
              <a:chExt cx="4935444" cy="646526"/>
            </a:xfrm>
          </p:grpSpPr>
          <p:sp>
            <p:nvSpPr>
              <p:cNvPr id="43" name="TextBox 42"/>
              <p:cNvSpPr txBox="1"/>
              <p:nvPr/>
            </p:nvSpPr>
            <p:spPr>
              <a:xfrm>
                <a:off x="5559009" y="2766040"/>
                <a:ext cx="184727" cy="400268"/>
              </a:xfrm>
              <a:prstGeom prst="rect">
                <a:avLst/>
              </a:prstGeom>
              <a:noFill/>
            </p:spPr>
            <p:txBody>
              <a:bodyPr wrap="none">
                <a:spAutoFit/>
              </a:bodyPr>
              <a:lstStyle/>
              <a:p>
                <a:pPr eaLnBrk="1" fontAlgn="auto" hangingPunct="1">
                  <a:spcBef>
                    <a:spcPts val="0"/>
                  </a:spcBef>
                  <a:spcAft>
                    <a:spcPts val="0"/>
                  </a:spcAft>
                  <a:defRPr/>
                </a:pPr>
                <a:endParaRPr lang="en-US" sz="2000" b="1"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4" name="TextBox 43"/>
              <p:cNvSpPr txBox="1"/>
              <p:nvPr/>
            </p:nvSpPr>
            <p:spPr>
              <a:xfrm>
                <a:off x="5559009" y="3166248"/>
                <a:ext cx="4935444" cy="246318"/>
              </a:xfrm>
              <a:prstGeom prst="rect">
                <a:avLst/>
              </a:prstGeom>
              <a:noFill/>
            </p:spPr>
            <p:txBody>
              <a:bodyPr>
                <a:spAutoFit/>
              </a:bodyPr>
              <a:lstStyle/>
              <a:p>
                <a:pPr algn="just" eaLnBrk="1" fontAlgn="auto" hangingPunct="1">
                  <a:spcBef>
                    <a:spcPts val="0"/>
                  </a:spcBef>
                  <a:spcAft>
                    <a:spcPts val="0"/>
                  </a:spcAft>
                  <a:defRPr/>
                </a:pPr>
                <a:endParaRPr lang="en-US" sz="10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grpSp>
      <p:sp>
        <p:nvSpPr>
          <p:cNvPr id="45" name="Rectangle 44"/>
          <p:cNvSpPr/>
          <p:nvPr/>
        </p:nvSpPr>
        <p:spPr>
          <a:xfrm>
            <a:off x="252549" y="5903893"/>
            <a:ext cx="6096000" cy="954107"/>
          </a:xfrm>
          <a:prstGeom prst="rect">
            <a:avLst/>
          </a:prstGeom>
        </p:spPr>
        <p:txBody>
          <a:bodyPr>
            <a:spAutoFit/>
          </a:bodyPr>
          <a:lstStyle/>
          <a:p>
            <a:r>
              <a:rPr lang="en-US" sz="2800" dirty="0" smtClean="0">
                <a:solidFill>
                  <a:schemeClr val="bg1"/>
                </a:solidFill>
                <a:latin typeface="Arial Narrow" pitchFamily="34" charset="0"/>
              </a:rPr>
              <a:t>Training Courses</a:t>
            </a:r>
            <a:endParaRPr lang="en-US" sz="2800" dirty="0" smtClean="0">
              <a:latin typeface="Arial Narrow" pitchFamily="34" charset="0"/>
            </a:endParaRPr>
          </a:p>
          <a:p>
            <a:endParaRPr lang="en-US" sz="2800" dirty="0"/>
          </a:p>
        </p:txBody>
      </p:sp>
      <p:grpSp>
        <p:nvGrpSpPr>
          <p:cNvPr id="47" name="Group 46"/>
          <p:cNvGrpSpPr/>
          <p:nvPr/>
        </p:nvGrpSpPr>
        <p:grpSpPr>
          <a:xfrm rot="13789107" flipH="1">
            <a:off x="9036318" y="4032283"/>
            <a:ext cx="3521443" cy="1799791"/>
            <a:chOff x="411292" y="3262595"/>
            <a:chExt cx="3351815" cy="1799791"/>
          </a:xfrm>
          <a:solidFill>
            <a:schemeClr val="accent2">
              <a:lumMod val="75000"/>
            </a:schemeClr>
          </a:solidFill>
        </p:grpSpPr>
        <p:sp>
          <p:nvSpPr>
            <p:cNvPr id="48" name="Diamond 47"/>
            <p:cNvSpPr/>
            <p:nvPr/>
          </p:nvSpPr>
          <p:spPr>
            <a:xfrm>
              <a:off x="2220562" y="3358704"/>
              <a:ext cx="1542545" cy="154254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rPr>
                <a:t> </a:t>
              </a:r>
              <a:endParaRPr kumimoji="0" lang="pl-PL" sz="1800" b="0" i="0" u="none" strike="noStrike" kern="0" cap="none" spc="0" normalizeH="0" baseline="0" noProof="0" dirty="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49" name="Diamond 48"/>
            <p:cNvSpPr/>
            <p:nvPr/>
          </p:nvSpPr>
          <p:spPr>
            <a:xfrm>
              <a:off x="1791893" y="4128518"/>
              <a:ext cx="870286" cy="870286"/>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50" name="Diamond 49"/>
            <p:cNvSpPr/>
            <p:nvPr/>
          </p:nvSpPr>
          <p:spPr>
            <a:xfrm>
              <a:off x="1797948" y="3262595"/>
              <a:ext cx="870286" cy="870286"/>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51" name="Diamond 50"/>
            <p:cNvSpPr/>
            <p:nvPr/>
          </p:nvSpPr>
          <p:spPr>
            <a:xfrm>
              <a:off x="1548585" y="4563661"/>
              <a:ext cx="498725" cy="49872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52" name="Diamond 51"/>
            <p:cNvSpPr/>
            <p:nvPr/>
          </p:nvSpPr>
          <p:spPr>
            <a:xfrm>
              <a:off x="1424532" y="4558615"/>
              <a:ext cx="250876" cy="250876"/>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53" name="Diamond 52"/>
            <p:cNvSpPr/>
            <p:nvPr/>
          </p:nvSpPr>
          <p:spPr>
            <a:xfrm>
              <a:off x="808505" y="4585552"/>
              <a:ext cx="315697" cy="31569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54" name="Diamond 53"/>
            <p:cNvSpPr/>
            <p:nvPr/>
          </p:nvSpPr>
          <p:spPr>
            <a:xfrm>
              <a:off x="411292" y="4805268"/>
              <a:ext cx="191961" cy="191961"/>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39" name="Rectangle 38"/>
          <p:cNvSpPr/>
          <p:nvPr/>
        </p:nvSpPr>
        <p:spPr>
          <a:xfrm rot="5400000">
            <a:off x="2048869" y="-1465295"/>
            <a:ext cx="966398" cy="4315000"/>
          </a:xfrm>
          <a:prstGeom prst="rect">
            <a:avLst/>
          </a:prstGeom>
          <a:solidFill>
            <a:schemeClr val="accent2">
              <a:lumMod val="75000"/>
            </a:schemeClr>
          </a:solid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sysClr val="window" lastClr="FFFFFF"/>
              </a:solidFill>
              <a:effectLst/>
              <a:uLnTx/>
              <a:uFillTx/>
              <a:latin typeface="Ubuntu" panose="020B0504030602030204" pitchFamily="34" charset="0"/>
              <a:ea typeface="+mn-ea"/>
              <a:cs typeface="+mn-cs"/>
            </a:endParaRPr>
          </a:p>
        </p:txBody>
      </p:sp>
      <p:grpSp>
        <p:nvGrpSpPr>
          <p:cNvPr id="55" name="Group 54"/>
          <p:cNvGrpSpPr/>
          <p:nvPr/>
        </p:nvGrpSpPr>
        <p:grpSpPr>
          <a:xfrm>
            <a:off x="45209" y="0"/>
            <a:ext cx="664894" cy="971457"/>
            <a:chOff x="45210" y="-445712"/>
            <a:chExt cx="664894" cy="971457"/>
          </a:xfrm>
          <a:solidFill>
            <a:schemeClr val="accent2">
              <a:lumMod val="75000"/>
            </a:schemeClr>
          </a:solidFill>
          <a:effectLst>
            <a:outerShdw blurRad="50800" dist="38100" dir="2700000" algn="tl" rotWithShape="0">
              <a:prstClr val="black">
                <a:alpha val="40000"/>
              </a:prstClr>
            </a:outerShdw>
          </a:effectLst>
        </p:grpSpPr>
        <p:grpSp>
          <p:nvGrpSpPr>
            <p:cNvPr id="56" name="Group 6"/>
            <p:cNvGrpSpPr/>
            <p:nvPr/>
          </p:nvGrpSpPr>
          <p:grpSpPr>
            <a:xfrm rot="5400000">
              <a:off x="-56578" y="-343924"/>
              <a:ext cx="868469" cy="664894"/>
              <a:chOff x="-21517" y="805914"/>
              <a:chExt cx="1430459" cy="1095151"/>
            </a:xfrm>
            <a:grpFill/>
          </p:grpSpPr>
          <p:sp>
            <p:nvSpPr>
              <p:cNvPr id="58" name="Diamond 57"/>
              <p:cNvSpPr/>
              <p:nvPr/>
            </p:nvSpPr>
            <p:spPr>
              <a:xfrm rot="5400000">
                <a:off x="-21518" y="805915"/>
                <a:ext cx="1095151" cy="1095150"/>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59" name="Diamond 58"/>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57" name="Diamond 56"/>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grpSp>
        <p:nvGrpSpPr>
          <p:cNvPr id="60" name="Group 59"/>
          <p:cNvGrpSpPr/>
          <p:nvPr/>
        </p:nvGrpSpPr>
        <p:grpSpPr>
          <a:xfrm>
            <a:off x="4283167" y="574766"/>
            <a:ext cx="710104" cy="958393"/>
            <a:chOff x="91441" y="-432648"/>
            <a:chExt cx="710104" cy="958393"/>
          </a:xfrm>
          <a:solidFill>
            <a:schemeClr val="accent2">
              <a:lumMod val="75000"/>
            </a:schemeClr>
          </a:solidFill>
          <a:effectLst>
            <a:outerShdw blurRad="50800" dist="38100" dir="5400000" algn="t" rotWithShape="0">
              <a:prstClr val="black">
                <a:alpha val="40000"/>
              </a:prstClr>
            </a:outerShdw>
          </a:effectLst>
        </p:grpSpPr>
        <p:grpSp>
          <p:nvGrpSpPr>
            <p:cNvPr id="61" name="Group 6"/>
            <p:cNvGrpSpPr/>
            <p:nvPr/>
          </p:nvGrpSpPr>
          <p:grpSpPr>
            <a:xfrm rot="5400000">
              <a:off x="18790" y="-359997"/>
              <a:ext cx="855405" cy="710104"/>
              <a:chOff x="0" y="655300"/>
              <a:chExt cx="1408942" cy="1169615"/>
            </a:xfrm>
            <a:grpFill/>
          </p:grpSpPr>
          <p:sp>
            <p:nvSpPr>
              <p:cNvPr id="63" name="Diamond 62"/>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64" name="Diamond 63"/>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62" name="Diamond 61"/>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65" name="Rectangle 64"/>
          <p:cNvSpPr/>
          <p:nvPr/>
        </p:nvSpPr>
        <p:spPr>
          <a:xfrm>
            <a:off x="758049" y="435820"/>
            <a:ext cx="3605474" cy="584775"/>
          </a:xfrm>
          <a:prstGeom prst="rect">
            <a:avLst/>
          </a:prstGeom>
        </p:spPr>
        <p:txBody>
          <a:bodyPr wrap="none">
            <a:spAutoFit/>
          </a:bodyPr>
          <a:lstStyle/>
          <a:p>
            <a:r>
              <a:rPr lang="en-US" sz="3200" b="1" dirty="0" smtClean="0">
                <a:solidFill>
                  <a:schemeClr val="bg1"/>
                </a:solidFill>
                <a:effectLst>
                  <a:outerShdw blurRad="38100" dist="38100" dir="2700000" algn="tl">
                    <a:srgbClr val="000000">
                      <a:alpha val="43137"/>
                    </a:srgbClr>
                  </a:outerShdw>
                </a:effectLst>
              </a:rPr>
              <a:t>Green World Group </a:t>
            </a:r>
            <a:endParaRPr lang="en-US" sz="3200" b="1" dirty="0">
              <a:solidFill>
                <a:schemeClr val="bg1"/>
              </a:solidFill>
              <a:effectLst>
                <a:outerShdw blurRad="38100" dist="38100" dir="2700000" algn="tl">
                  <a:srgbClr val="000000">
                    <a:alpha val="43137"/>
                  </a:srgbClr>
                </a:outerShdw>
              </a:effectLst>
            </a:endParaRPr>
          </a:p>
        </p:txBody>
      </p:sp>
      <p:pic>
        <p:nvPicPr>
          <p:cNvPr id="33" name="Picture 3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423977" y="60984"/>
            <a:ext cx="2355647" cy="900689"/>
          </a:xfrm>
          <a:prstGeom prst="rect">
            <a:avLst/>
          </a:prstGeom>
        </p:spPr>
      </p:pic>
    </p:spTree>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535575" y="1463040"/>
            <a:ext cx="6134166" cy="523220"/>
          </a:xfrm>
          <a:prstGeom prst="rect">
            <a:avLst/>
          </a:prstGeom>
          <a:noFill/>
        </p:spPr>
        <p:txBody>
          <a:bodyPr wrap="square" rtlCol="0">
            <a:spAutoFit/>
          </a:bodyPr>
          <a:lstStyle/>
          <a:p>
            <a:r>
              <a:rPr lang="en-US" sz="2800" b="1" dirty="0"/>
              <a:t>NEBOSH Health &amp; Safety at Work</a:t>
            </a:r>
            <a:endParaRPr lang="en-US" sz="2800" dirty="0"/>
          </a:p>
        </p:txBody>
      </p:sp>
      <p:sp>
        <p:nvSpPr>
          <p:cNvPr id="22" name="TextBox 21"/>
          <p:cNvSpPr txBox="1"/>
          <p:nvPr/>
        </p:nvSpPr>
        <p:spPr>
          <a:xfrm>
            <a:off x="492494" y="2049820"/>
            <a:ext cx="11207012" cy="2246769"/>
          </a:xfrm>
          <a:prstGeom prst="rect">
            <a:avLst/>
          </a:prstGeom>
          <a:noFill/>
        </p:spPr>
        <p:txBody>
          <a:bodyPr wrap="square" rtlCol="0">
            <a:spAutoFit/>
          </a:bodyPr>
          <a:lstStyle/>
          <a:p>
            <a:pPr algn="just"/>
            <a:r>
              <a:rPr lang="en-US" sz="2800" dirty="0">
                <a:latin typeface="Arial Narrow" pitchFamily="34" charset="0"/>
              </a:rPr>
              <a:t>The NEBOSH Award in Health and Safety at Work provides a good basic understanding of health and safety and is ideal for individuals wanting a solid introduction to the subject, as well as </a:t>
            </a:r>
            <a:r>
              <a:rPr lang="en-US" sz="2800" dirty="0" smtClean="0">
                <a:latin typeface="Arial Narrow" pitchFamily="34" charset="0"/>
              </a:rPr>
              <a:t>organizations </a:t>
            </a:r>
            <a:r>
              <a:rPr lang="en-US" sz="2800" dirty="0">
                <a:latin typeface="Arial Narrow" pitchFamily="34" charset="0"/>
              </a:rPr>
              <a:t>wanting to improve their safety culture. It will equip your workforce to identify and deal with hazards at work, helping to reduce accidents and achieving cost savings for the business.</a:t>
            </a:r>
          </a:p>
        </p:txBody>
      </p:sp>
      <p:grpSp>
        <p:nvGrpSpPr>
          <p:cNvPr id="24" name="Group 1"/>
          <p:cNvGrpSpPr>
            <a:grpSpLocks/>
          </p:cNvGrpSpPr>
          <p:nvPr/>
        </p:nvGrpSpPr>
        <p:grpSpPr bwMode="auto">
          <a:xfrm flipV="1">
            <a:off x="0" y="5818687"/>
            <a:ext cx="3267170" cy="843371"/>
            <a:chOff x="5167423" y="2519916"/>
            <a:chExt cx="5805377" cy="1499191"/>
          </a:xfrm>
          <a:effectLst>
            <a:glow rad="101600">
              <a:schemeClr val="accent2">
                <a:satMod val="175000"/>
                <a:alpha val="40000"/>
              </a:schemeClr>
            </a:glow>
          </a:effectLst>
        </p:grpSpPr>
        <p:sp>
          <p:nvSpPr>
            <p:cNvPr id="25" name="Rectangle 24"/>
            <p:cNvSpPr/>
            <p:nvPr/>
          </p:nvSpPr>
          <p:spPr>
            <a:xfrm>
              <a:off x="5167423" y="2519916"/>
              <a:ext cx="5805377" cy="149919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6" name="Group 25"/>
            <p:cNvGrpSpPr>
              <a:grpSpLocks/>
            </p:cNvGrpSpPr>
            <p:nvPr/>
          </p:nvGrpSpPr>
          <p:grpSpPr bwMode="auto">
            <a:xfrm>
              <a:off x="5602390" y="2869304"/>
              <a:ext cx="4935444" cy="646526"/>
              <a:chOff x="5559009" y="2766040"/>
              <a:chExt cx="4935444" cy="646526"/>
            </a:xfrm>
          </p:grpSpPr>
          <p:sp>
            <p:nvSpPr>
              <p:cNvPr id="27" name="TextBox 26"/>
              <p:cNvSpPr txBox="1"/>
              <p:nvPr/>
            </p:nvSpPr>
            <p:spPr>
              <a:xfrm>
                <a:off x="5559009" y="2766040"/>
                <a:ext cx="184727" cy="400268"/>
              </a:xfrm>
              <a:prstGeom prst="rect">
                <a:avLst/>
              </a:prstGeom>
              <a:noFill/>
            </p:spPr>
            <p:txBody>
              <a:bodyPr wrap="none">
                <a:spAutoFit/>
              </a:bodyPr>
              <a:lstStyle/>
              <a:p>
                <a:pPr eaLnBrk="1" fontAlgn="auto" hangingPunct="1">
                  <a:spcBef>
                    <a:spcPts val="0"/>
                  </a:spcBef>
                  <a:spcAft>
                    <a:spcPts val="0"/>
                  </a:spcAft>
                  <a:defRPr/>
                </a:pPr>
                <a:endParaRPr lang="en-US" sz="2000" b="1"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TextBox 27"/>
              <p:cNvSpPr txBox="1"/>
              <p:nvPr/>
            </p:nvSpPr>
            <p:spPr>
              <a:xfrm>
                <a:off x="5559009" y="3166248"/>
                <a:ext cx="4935444" cy="246318"/>
              </a:xfrm>
              <a:prstGeom prst="rect">
                <a:avLst/>
              </a:prstGeom>
              <a:noFill/>
            </p:spPr>
            <p:txBody>
              <a:bodyPr>
                <a:spAutoFit/>
              </a:bodyPr>
              <a:lstStyle/>
              <a:p>
                <a:pPr algn="just" eaLnBrk="1" fontAlgn="auto" hangingPunct="1">
                  <a:spcBef>
                    <a:spcPts val="0"/>
                  </a:spcBef>
                  <a:spcAft>
                    <a:spcPts val="0"/>
                  </a:spcAft>
                  <a:defRPr/>
                </a:pPr>
                <a:endParaRPr lang="en-US" sz="10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grpSp>
      <p:sp>
        <p:nvSpPr>
          <p:cNvPr id="29" name="Rectangle 28"/>
          <p:cNvSpPr/>
          <p:nvPr/>
        </p:nvSpPr>
        <p:spPr>
          <a:xfrm>
            <a:off x="0" y="5903893"/>
            <a:ext cx="6096000" cy="954107"/>
          </a:xfrm>
          <a:prstGeom prst="rect">
            <a:avLst/>
          </a:prstGeom>
        </p:spPr>
        <p:txBody>
          <a:bodyPr>
            <a:spAutoFit/>
          </a:bodyPr>
          <a:lstStyle/>
          <a:p>
            <a:r>
              <a:rPr lang="en-US" sz="2800" dirty="0" smtClean="0">
                <a:solidFill>
                  <a:schemeClr val="bg1"/>
                </a:solidFill>
                <a:latin typeface="Arial Narrow" pitchFamily="34" charset="0"/>
              </a:rPr>
              <a:t>Training Courses</a:t>
            </a:r>
            <a:endParaRPr lang="en-US" sz="2800" dirty="0" smtClean="0">
              <a:latin typeface="Arial Narrow" pitchFamily="34" charset="0"/>
            </a:endParaRPr>
          </a:p>
          <a:p>
            <a:endParaRPr lang="en-US" sz="2800" dirty="0"/>
          </a:p>
        </p:txBody>
      </p:sp>
      <p:sp>
        <p:nvSpPr>
          <p:cNvPr id="45" name="Rectangle 44"/>
          <p:cNvSpPr/>
          <p:nvPr/>
        </p:nvSpPr>
        <p:spPr>
          <a:xfrm rot="5400000">
            <a:off x="2048869" y="-1465295"/>
            <a:ext cx="966398" cy="4315000"/>
          </a:xfrm>
          <a:prstGeom prst="rect">
            <a:avLst/>
          </a:prstGeom>
          <a:solidFill>
            <a:schemeClr val="accent2">
              <a:lumMod val="75000"/>
            </a:schemeClr>
          </a:solid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sysClr val="window" lastClr="FFFFFF"/>
              </a:solidFill>
              <a:effectLst/>
              <a:uLnTx/>
              <a:uFillTx/>
              <a:latin typeface="Ubuntu" panose="020B0504030602030204" pitchFamily="34" charset="0"/>
              <a:ea typeface="+mn-ea"/>
              <a:cs typeface="+mn-cs"/>
            </a:endParaRPr>
          </a:p>
        </p:txBody>
      </p:sp>
      <p:grpSp>
        <p:nvGrpSpPr>
          <p:cNvPr id="46" name="Group 45"/>
          <p:cNvGrpSpPr/>
          <p:nvPr/>
        </p:nvGrpSpPr>
        <p:grpSpPr>
          <a:xfrm>
            <a:off x="45209" y="0"/>
            <a:ext cx="664894" cy="971457"/>
            <a:chOff x="45210" y="-445712"/>
            <a:chExt cx="664894" cy="971457"/>
          </a:xfrm>
          <a:solidFill>
            <a:schemeClr val="accent2">
              <a:lumMod val="75000"/>
            </a:schemeClr>
          </a:solidFill>
          <a:effectLst>
            <a:outerShdw blurRad="50800" dist="38100" dir="2700000" algn="tl" rotWithShape="0">
              <a:prstClr val="black">
                <a:alpha val="40000"/>
              </a:prstClr>
            </a:outerShdw>
          </a:effectLst>
        </p:grpSpPr>
        <p:grpSp>
          <p:nvGrpSpPr>
            <p:cNvPr id="47" name="Group 6"/>
            <p:cNvGrpSpPr/>
            <p:nvPr/>
          </p:nvGrpSpPr>
          <p:grpSpPr>
            <a:xfrm rot="5400000">
              <a:off x="-56578" y="-343924"/>
              <a:ext cx="868469" cy="664894"/>
              <a:chOff x="-21517" y="805914"/>
              <a:chExt cx="1430459" cy="1095151"/>
            </a:xfrm>
            <a:grpFill/>
          </p:grpSpPr>
          <p:sp>
            <p:nvSpPr>
              <p:cNvPr id="49" name="Diamond 48"/>
              <p:cNvSpPr/>
              <p:nvPr/>
            </p:nvSpPr>
            <p:spPr>
              <a:xfrm rot="5400000">
                <a:off x="-21518" y="805915"/>
                <a:ext cx="1095151" cy="1095150"/>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50" name="Diamond 49"/>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48" name="Diamond 47"/>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grpSp>
        <p:nvGrpSpPr>
          <p:cNvPr id="51" name="Group 50"/>
          <p:cNvGrpSpPr/>
          <p:nvPr/>
        </p:nvGrpSpPr>
        <p:grpSpPr>
          <a:xfrm>
            <a:off x="4283167" y="574766"/>
            <a:ext cx="710104" cy="958393"/>
            <a:chOff x="91441" y="-432648"/>
            <a:chExt cx="710104" cy="958393"/>
          </a:xfrm>
          <a:solidFill>
            <a:schemeClr val="accent2">
              <a:lumMod val="75000"/>
            </a:schemeClr>
          </a:solidFill>
          <a:effectLst>
            <a:outerShdw blurRad="50800" dist="38100" dir="5400000" algn="t" rotWithShape="0">
              <a:prstClr val="black">
                <a:alpha val="40000"/>
              </a:prstClr>
            </a:outerShdw>
          </a:effectLst>
        </p:grpSpPr>
        <p:grpSp>
          <p:nvGrpSpPr>
            <p:cNvPr id="52" name="Group 6"/>
            <p:cNvGrpSpPr/>
            <p:nvPr/>
          </p:nvGrpSpPr>
          <p:grpSpPr>
            <a:xfrm rot="5400000">
              <a:off x="18790" y="-359997"/>
              <a:ext cx="855405" cy="710104"/>
              <a:chOff x="0" y="655300"/>
              <a:chExt cx="1408942" cy="1169615"/>
            </a:xfrm>
            <a:grpFill/>
          </p:grpSpPr>
          <p:sp>
            <p:nvSpPr>
              <p:cNvPr id="54" name="Diamond 53"/>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55" name="Diamond 54"/>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53" name="Diamond 52"/>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56" name="Rectangle 55"/>
          <p:cNvSpPr/>
          <p:nvPr/>
        </p:nvSpPr>
        <p:spPr>
          <a:xfrm>
            <a:off x="758049" y="435820"/>
            <a:ext cx="3605474" cy="584775"/>
          </a:xfrm>
          <a:prstGeom prst="rect">
            <a:avLst/>
          </a:prstGeom>
        </p:spPr>
        <p:txBody>
          <a:bodyPr wrap="none">
            <a:spAutoFit/>
          </a:bodyPr>
          <a:lstStyle/>
          <a:p>
            <a:r>
              <a:rPr lang="en-US" sz="3200" b="1" dirty="0" smtClean="0">
                <a:solidFill>
                  <a:schemeClr val="bg1"/>
                </a:solidFill>
                <a:effectLst>
                  <a:outerShdw blurRad="38100" dist="38100" dir="2700000" algn="tl">
                    <a:srgbClr val="000000">
                      <a:alpha val="43137"/>
                    </a:srgbClr>
                  </a:outerShdw>
                </a:effectLst>
              </a:rPr>
              <a:t>Green World Group </a:t>
            </a:r>
            <a:endParaRPr lang="en-US" sz="3200" b="1" dirty="0">
              <a:solidFill>
                <a:schemeClr val="bg1"/>
              </a:solidFill>
              <a:effectLst>
                <a:outerShdw blurRad="38100" dist="38100" dir="2700000" algn="tl">
                  <a:srgbClr val="000000">
                    <a:alpha val="43137"/>
                  </a:srgbClr>
                </a:outerShdw>
              </a:effectLst>
            </a:endParaRPr>
          </a:p>
        </p:txBody>
      </p:sp>
      <p:sp>
        <p:nvSpPr>
          <p:cNvPr id="2" name="TextBox 1"/>
          <p:cNvSpPr txBox="1"/>
          <p:nvPr/>
        </p:nvSpPr>
        <p:spPr>
          <a:xfrm>
            <a:off x="508681" y="4091649"/>
            <a:ext cx="11577918" cy="1569660"/>
          </a:xfrm>
          <a:prstGeom prst="rect">
            <a:avLst/>
          </a:prstGeom>
          <a:noFill/>
        </p:spPr>
        <p:txBody>
          <a:bodyPr wrap="square" rtlCol="0">
            <a:spAutoFit/>
          </a:bodyPr>
          <a:lstStyle/>
          <a:p>
            <a:r>
              <a:rPr lang="en-US" sz="2400" dirty="0">
                <a:latin typeface="Arial Narrow" pitchFamily="34" charset="0"/>
              </a:rPr>
              <a:t> </a:t>
            </a:r>
          </a:p>
          <a:p>
            <a:r>
              <a:rPr lang="en-US" sz="2400" dirty="0">
                <a:latin typeface="Arial Narrow" pitchFamily="34" charset="0"/>
              </a:rPr>
              <a:t>This qualification is an ideal first step towards other higher level NEBOSH qualifications including NEBOSH’s International General Certificate and National General Certificate.</a:t>
            </a:r>
          </a:p>
          <a:p>
            <a:endParaRPr lang="en-US" sz="2400" dirty="0">
              <a:latin typeface="Arial Narrow" pitchFamily="34" charset="0"/>
            </a:endParaRPr>
          </a:p>
        </p:txBody>
      </p:sp>
      <p:pic>
        <p:nvPicPr>
          <p:cNvPr id="31" name="Picture 3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423977" y="60984"/>
            <a:ext cx="2355647" cy="900689"/>
          </a:xfrm>
          <a:prstGeom prst="rect">
            <a:avLst/>
          </a:prstGeom>
        </p:spPr>
      </p:pic>
    </p:spTree>
    <p:extLst>
      <p:ext uri="{BB962C8B-B14F-4D97-AF65-F5344CB8AC3E}">
        <p14:creationId xmlns:p14="http://schemas.microsoft.com/office/powerpoint/2010/main" xmlns="" val="2294326514"/>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535575" y="1463040"/>
            <a:ext cx="4206241" cy="954107"/>
          </a:xfrm>
          <a:prstGeom prst="rect">
            <a:avLst/>
          </a:prstGeom>
          <a:noFill/>
        </p:spPr>
        <p:txBody>
          <a:bodyPr wrap="square" rtlCol="0">
            <a:spAutoFit/>
          </a:bodyPr>
          <a:lstStyle/>
          <a:p>
            <a:r>
              <a:rPr lang="en-US" sz="2800" b="1" dirty="0" smtClean="0">
                <a:latin typeface="Arial Narrow" pitchFamily="34" charset="0"/>
              </a:rPr>
              <a:t>IOSH Managing Safely</a:t>
            </a:r>
          </a:p>
          <a:p>
            <a:endParaRPr lang="en-US" sz="2800" dirty="0"/>
          </a:p>
        </p:txBody>
      </p:sp>
      <p:sp>
        <p:nvSpPr>
          <p:cNvPr id="22" name="TextBox 21"/>
          <p:cNvSpPr txBox="1"/>
          <p:nvPr/>
        </p:nvSpPr>
        <p:spPr>
          <a:xfrm>
            <a:off x="330564" y="2053055"/>
            <a:ext cx="7432765" cy="3724096"/>
          </a:xfrm>
          <a:prstGeom prst="rect">
            <a:avLst/>
          </a:prstGeom>
          <a:noFill/>
        </p:spPr>
        <p:txBody>
          <a:bodyPr wrap="square" rtlCol="0">
            <a:spAutoFit/>
          </a:bodyPr>
          <a:lstStyle/>
          <a:p>
            <a:pPr algn="just"/>
            <a:r>
              <a:rPr lang="en-US" sz="3200" dirty="0" smtClean="0"/>
              <a:t> </a:t>
            </a:r>
            <a:r>
              <a:rPr lang="en-US" sz="4400" b="1" dirty="0" smtClean="0">
                <a:latin typeface="Arial Narrow" pitchFamily="34" charset="0"/>
              </a:rPr>
              <a:t>T</a:t>
            </a:r>
            <a:r>
              <a:rPr lang="en-US" sz="3200" dirty="0" smtClean="0">
                <a:latin typeface="Arial Narrow" pitchFamily="34" charset="0"/>
              </a:rPr>
              <a:t>he course aims to ensure that safety requirements are appreciated by people employed as line managers, and to enable them to review their own departmental systems for safety, introducing new controls or implementing changes as appropriate to ensure safety in the workplace. </a:t>
            </a:r>
            <a:endParaRPr lang="en-US" sz="3200" dirty="0"/>
          </a:p>
        </p:txBody>
      </p:sp>
      <p:pic>
        <p:nvPicPr>
          <p:cNvPr id="23" name="Picture 3" descr="E:\Umesh\Task\2014\ppt\images\rig_gwg.jpg"/>
          <p:cNvPicPr>
            <a:picLocks noChangeAspect="1" noChangeArrowheads="1"/>
          </p:cNvPicPr>
          <p:nvPr/>
        </p:nvPicPr>
        <p:blipFill>
          <a:blip r:embed="rId2" cstate="print"/>
          <a:srcRect/>
          <a:stretch>
            <a:fillRect/>
          </a:stretch>
        </p:blipFill>
        <p:spPr bwMode="auto">
          <a:xfrm>
            <a:off x="8056912" y="1320832"/>
            <a:ext cx="4135088" cy="5537168"/>
          </a:xfrm>
          <a:prstGeom prst="rect">
            <a:avLst/>
          </a:prstGeom>
          <a:noFill/>
        </p:spPr>
      </p:pic>
      <p:grpSp>
        <p:nvGrpSpPr>
          <p:cNvPr id="24" name="Group 1"/>
          <p:cNvGrpSpPr>
            <a:grpSpLocks/>
          </p:cNvGrpSpPr>
          <p:nvPr/>
        </p:nvGrpSpPr>
        <p:grpSpPr bwMode="auto">
          <a:xfrm flipV="1">
            <a:off x="0" y="5818687"/>
            <a:ext cx="3267170" cy="843371"/>
            <a:chOff x="5167423" y="2519916"/>
            <a:chExt cx="5805377" cy="1499191"/>
          </a:xfrm>
          <a:effectLst>
            <a:glow rad="101600">
              <a:schemeClr val="accent2">
                <a:satMod val="175000"/>
                <a:alpha val="40000"/>
              </a:schemeClr>
            </a:glow>
          </a:effectLst>
        </p:grpSpPr>
        <p:sp>
          <p:nvSpPr>
            <p:cNvPr id="25" name="Rectangle 24"/>
            <p:cNvSpPr/>
            <p:nvPr/>
          </p:nvSpPr>
          <p:spPr>
            <a:xfrm>
              <a:off x="5167423" y="2519916"/>
              <a:ext cx="5805377" cy="149919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6" name="Group 25"/>
            <p:cNvGrpSpPr>
              <a:grpSpLocks/>
            </p:cNvGrpSpPr>
            <p:nvPr/>
          </p:nvGrpSpPr>
          <p:grpSpPr bwMode="auto">
            <a:xfrm>
              <a:off x="5602390" y="2869304"/>
              <a:ext cx="4935444" cy="646526"/>
              <a:chOff x="5559009" y="2766040"/>
              <a:chExt cx="4935444" cy="646526"/>
            </a:xfrm>
          </p:grpSpPr>
          <p:sp>
            <p:nvSpPr>
              <p:cNvPr id="27" name="TextBox 26"/>
              <p:cNvSpPr txBox="1"/>
              <p:nvPr/>
            </p:nvSpPr>
            <p:spPr>
              <a:xfrm>
                <a:off x="5559009" y="2766040"/>
                <a:ext cx="184727" cy="400268"/>
              </a:xfrm>
              <a:prstGeom prst="rect">
                <a:avLst/>
              </a:prstGeom>
              <a:noFill/>
            </p:spPr>
            <p:txBody>
              <a:bodyPr wrap="none">
                <a:spAutoFit/>
              </a:bodyPr>
              <a:lstStyle/>
              <a:p>
                <a:pPr eaLnBrk="1" fontAlgn="auto" hangingPunct="1">
                  <a:spcBef>
                    <a:spcPts val="0"/>
                  </a:spcBef>
                  <a:spcAft>
                    <a:spcPts val="0"/>
                  </a:spcAft>
                  <a:defRPr/>
                </a:pPr>
                <a:endParaRPr lang="en-US" sz="2000" b="1"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TextBox 27"/>
              <p:cNvSpPr txBox="1"/>
              <p:nvPr/>
            </p:nvSpPr>
            <p:spPr>
              <a:xfrm>
                <a:off x="5559009" y="3166248"/>
                <a:ext cx="4935444" cy="246318"/>
              </a:xfrm>
              <a:prstGeom prst="rect">
                <a:avLst/>
              </a:prstGeom>
              <a:noFill/>
            </p:spPr>
            <p:txBody>
              <a:bodyPr>
                <a:spAutoFit/>
              </a:bodyPr>
              <a:lstStyle/>
              <a:p>
                <a:pPr algn="just" eaLnBrk="1" fontAlgn="auto" hangingPunct="1">
                  <a:spcBef>
                    <a:spcPts val="0"/>
                  </a:spcBef>
                  <a:spcAft>
                    <a:spcPts val="0"/>
                  </a:spcAft>
                  <a:defRPr/>
                </a:pPr>
                <a:endParaRPr lang="en-US" sz="10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grpSp>
      <p:sp>
        <p:nvSpPr>
          <p:cNvPr id="29" name="Rectangle 28"/>
          <p:cNvSpPr/>
          <p:nvPr/>
        </p:nvSpPr>
        <p:spPr>
          <a:xfrm>
            <a:off x="0" y="5903893"/>
            <a:ext cx="6096000" cy="954107"/>
          </a:xfrm>
          <a:prstGeom prst="rect">
            <a:avLst/>
          </a:prstGeom>
        </p:spPr>
        <p:txBody>
          <a:bodyPr>
            <a:spAutoFit/>
          </a:bodyPr>
          <a:lstStyle/>
          <a:p>
            <a:r>
              <a:rPr lang="en-US" sz="2800" dirty="0" smtClean="0">
                <a:solidFill>
                  <a:schemeClr val="bg1"/>
                </a:solidFill>
                <a:latin typeface="Arial Narrow" pitchFamily="34" charset="0"/>
              </a:rPr>
              <a:t>Training Courses</a:t>
            </a:r>
            <a:endParaRPr lang="en-US" sz="2800" dirty="0" smtClean="0">
              <a:latin typeface="Arial Narrow" pitchFamily="34" charset="0"/>
            </a:endParaRPr>
          </a:p>
          <a:p>
            <a:endParaRPr lang="en-US" sz="2800" dirty="0"/>
          </a:p>
        </p:txBody>
      </p:sp>
      <p:sp>
        <p:nvSpPr>
          <p:cNvPr id="45" name="Rectangle 44"/>
          <p:cNvSpPr/>
          <p:nvPr/>
        </p:nvSpPr>
        <p:spPr>
          <a:xfrm rot="5400000">
            <a:off x="2048869" y="-1465295"/>
            <a:ext cx="966398" cy="4315000"/>
          </a:xfrm>
          <a:prstGeom prst="rect">
            <a:avLst/>
          </a:prstGeom>
          <a:solidFill>
            <a:schemeClr val="accent2">
              <a:lumMod val="75000"/>
            </a:schemeClr>
          </a:solid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sysClr val="window" lastClr="FFFFFF"/>
              </a:solidFill>
              <a:effectLst/>
              <a:uLnTx/>
              <a:uFillTx/>
              <a:latin typeface="Ubuntu" panose="020B0504030602030204" pitchFamily="34" charset="0"/>
              <a:ea typeface="+mn-ea"/>
              <a:cs typeface="+mn-cs"/>
            </a:endParaRPr>
          </a:p>
        </p:txBody>
      </p:sp>
      <p:grpSp>
        <p:nvGrpSpPr>
          <p:cNvPr id="46" name="Group 45"/>
          <p:cNvGrpSpPr/>
          <p:nvPr/>
        </p:nvGrpSpPr>
        <p:grpSpPr>
          <a:xfrm>
            <a:off x="45209" y="0"/>
            <a:ext cx="664894" cy="971457"/>
            <a:chOff x="45210" y="-445712"/>
            <a:chExt cx="664894" cy="971457"/>
          </a:xfrm>
          <a:solidFill>
            <a:schemeClr val="accent2">
              <a:lumMod val="75000"/>
            </a:schemeClr>
          </a:solidFill>
          <a:effectLst>
            <a:outerShdw blurRad="50800" dist="38100" dir="2700000" algn="tl" rotWithShape="0">
              <a:prstClr val="black">
                <a:alpha val="40000"/>
              </a:prstClr>
            </a:outerShdw>
          </a:effectLst>
        </p:grpSpPr>
        <p:grpSp>
          <p:nvGrpSpPr>
            <p:cNvPr id="47" name="Group 6"/>
            <p:cNvGrpSpPr/>
            <p:nvPr/>
          </p:nvGrpSpPr>
          <p:grpSpPr>
            <a:xfrm rot="5400000">
              <a:off x="-56578" y="-343924"/>
              <a:ext cx="868469" cy="664894"/>
              <a:chOff x="-21517" y="805914"/>
              <a:chExt cx="1430459" cy="1095151"/>
            </a:xfrm>
            <a:grpFill/>
          </p:grpSpPr>
          <p:sp>
            <p:nvSpPr>
              <p:cNvPr id="49" name="Diamond 48"/>
              <p:cNvSpPr/>
              <p:nvPr/>
            </p:nvSpPr>
            <p:spPr>
              <a:xfrm rot="5400000">
                <a:off x="-21518" y="805915"/>
                <a:ext cx="1095151" cy="1095150"/>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50" name="Diamond 49"/>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48" name="Diamond 47"/>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grpSp>
        <p:nvGrpSpPr>
          <p:cNvPr id="51" name="Group 50"/>
          <p:cNvGrpSpPr/>
          <p:nvPr/>
        </p:nvGrpSpPr>
        <p:grpSpPr>
          <a:xfrm>
            <a:off x="4283167" y="574766"/>
            <a:ext cx="710104" cy="958393"/>
            <a:chOff x="91441" y="-432648"/>
            <a:chExt cx="710104" cy="958393"/>
          </a:xfrm>
          <a:solidFill>
            <a:schemeClr val="accent2">
              <a:lumMod val="75000"/>
            </a:schemeClr>
          </a:solidFill>
          <a:effectLst>
            <a:outerShdw blurRad="50800" dist="38100" dir="5400000" algn="t" rotWithShape="0">
              <a:prstClr val="black">
                <a:alpha val="40000"/>
              </a:prstClr>
            </a:outerShdw>
          </a:effectLst>
        </p:grpSpPr>
        <p:grpSp>
          <p:nvGrpSpPr>
            <p:cNvPr id="52" name="Group 6"/>
            <p:cNvGrpSpPr/>
            <p:nvPr/>
          </p:nvGrpSpPr>
          <p:grpSpPr>
            <a:xfrm rot="5400000">
              <a:off x="18790" y="-359997"/>
              <a:ext cx="855405" cy="710104"/>
              <a:chOff x="0" y="655300"/>
              <a:chExt cx="1408942" cy="1169615"/>
            </a:xfrm>
            <a:grpFill/>
          </p:grpSpPr>
          <p:sp>
            <p:nvSpPr>
              <p:cNvPr id="54" name="Diamond 53"/>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55" name="Diamond 54"/>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53" name="Diamond 52"/>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56" name="Rectangle 55"/>
          <p:cNvSpPr/>
          <p:nvPr/>
        </p:nvSpPr>
        <p:spPr>
          <a:xfrm>
            <a:off x="758049" y="435820"/>
            <a:ext cx="3605474" cy="584775"/>
          </a:xfrm>
          <a:prstGeom prst="rect">
            <a:avLst/>
          </a:prstGeom>
        </p:spPr>
        <p:txBody>
          <a:bodyPr wrap="none">
            <a:spAutoFit/>
          </a:bodyPr>
          <a:lstStyle/>
          <a:p>
            <a:r>
              <a:rPr lang="en-US" sz="3200" b="1" dirty="0" smtClean="0">
                <a:solidFill>
                  <a:schemeClr val="bg1"/>
                </a:solidFill>
                <a:effectLst>
                  <a:outerShdw blurRad="38100" dist="38100" dir="2700000" algn="tl">
                    <a:srgbClr val="000000">
                      <a:alpha val="43137"/>
                    </a:srgbClr>
                  </a:outerShdw>
                </a:effectLst>
              </a:rPr>
              <a:t>Green World Group </a:t>
            </a:r>
            <a:endParaRPr lang="en-US" sz="3200" b="1" dirty="0">
              <a:solidFill>
                <a:schemeClr val="bg1"/>
              </a:solidFill>
              <a:effectLst>
                <a:outerShdw blurRad="38100" dist="38100" dir="2700000" algn="tl">
                  <a:srgbClr val="000000">
                    <a:alpha val="43137"/>
                  </a:srgbClr>
                </a:outerShdw>
              </a:effectLst>
            </a:endParaRPr>
          </a:p>
        </p:txBody>
      </p:sp>
      <p:pic>
        <p:nvPicPr>
          <p:cNvPr id="31" name="Picture 3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423977" y="60984"/>
            <a:ext cx="2355647" cy="900689"/>
          </a:xfrm>
          <a:prstGeom prst="rect">
            <a:avLst/>
          </a:prstGeom>
        </p:spPr>
      </p:pic>
    </p:spTree>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rot="5400000">
            <a:off x="2048869" y="-1465295"/>
            <a:ext cx="966398" cy="4315000"/>
          </a:xfrm>
          <a:prstGeom prst="rect">
            <a:avLst/>
          </a:prstGeom>
          <a:solidFill>
            <a:schemeClr val="accent2">
              <a:lumMod val="75000"/>
            </a:schemeClr>
          </a:solid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dirty="0">
              <a:solidFill>
                <a:sysClr val="window" lastClr="FFFFFF"/>
              </a:solidFill>
              <a:latin typeface="Ubuntu" panose="020B0504030602030204" pitchFamily="34" charset="0"/>
            </a:endParaRPr>
          </a:p>
        </p:txBody>
      </p:sp>
      <p:grpSp>
        <p:nvGrpSpPr>
          <p:cNvPr id="46" name="Group 45"/>
          <p:cNvGrpSpPr/>
          <p:nvPr/>
        </p:nvGrpSpPr>
        <p:grpSpPr>
          <a:xfrm>
            <a:off x="45209" y="0"/>
            <a:ext cx="664894" cy="971457"/>
            <a:chOff x="45210" y="-445712"/>
            <a:chExt cx="664894" cy="971457"/>
          </a:xfrm>
          <a:solidFill>
            <a:schemeClr val="accent2">
              <a:lumMod val="75000"/>
            </a:schemeClr>
          </a:solidFill>
          <a:effectLst>
            <a:outerShdw blurRad="50800" dist="38100" dir="2700000" algn="tl" rotWithShape="0">
              <a:prstClr val="black">
                <a:alpha val="40000"/>
              </a:prstClr>
            </a:outerShdw>
          </a:effectLst>
        </p:grpSpPr>
        <p:grpSp>
          <p:nvGrpSpPr>
            <p:cNvPr id="47" name="Group 6"/>
            <p:cNvGrpSpPr/>
            <p:nvPr/>
          </p:nvGrpSpPr>
          <p:grpSpPr>
            <a:xfrm rot="5400000">
              <a:off x="-56578" y="-343924"/>
              <a:ext cx="868469" cy="664894"/>
              <a:chOff x="-21517" y="805914"/>
              <a:chExt cx="1430459" cy="1095151"/>
            </a:xfrm>
            <a:grpFill/>
          </p:grpSpPr>
          <p:sp>
            <p:nvSpPr>
              <p:cNvPr id="49" name="Diamond 48"/>
              <p:cNvSpPr/>
              <p:nvPr/>
            </p:nvSpPr>
            <p:spPr>
              <a:xfrm rot="5400000">
                <a:off x="-21518" y="805915"/>
                <a:ext cx="1095151" cy="1095150"/>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sp>
            <p:nvSpPr>
              <p:cNvPr id="50" name="Diamond 49"/>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48" name="Diamond 47"/>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grpSp>
        <p:nvGrpSpPr>
          <p:cNvPr id="51" name="Group 50"/>
          <p:cNvGrpSpPr/>
          <p:nvPr/>
        </p:nvGrpSpPr>
        <p:grpSpPr>
          <a:xfrm>
            <a:off x="4283167" y="574766"/>
            <a:ext cx="710104" cy="958393"/>
            <a:chOff x="91441" y="-432648"/>
            <a:chExt cx="710104" cy="958393"/>
          </a:xfrm>
          <a:solidFill>
            <a:schemeClr val="accent2">
              <a:lumMod val="75000"/>
            </a:schemeClr>
          </a:solidFill>
          <a:effectLst>
            <a:outerShdw blurRad="50800" dist="38100" dir="5400000" algn="t" rotWithShape="0">
              <a:prstClr val="black">
                <a:alpha val="40000"/>
              </a:prstClr>
            </a:outerShdw>
          </a:effectLst>
        </p:grpSpPr>
        <p:grpSp>
          <p:nvGrpSpPr>
            <p:cNvPr id="52" name="Group 6"/>
            <p:cNvGrpSpPr/>
            <p:nvPr/>
          </p:nvGrpSpPr>
          <p:grpSpPr>
            <a:xfrm rot="5400000">
              <a:off x="18790" y="-359997"/>
              <a:ext cx="855405" cy="710104"/>
              <a:chOff x="0" y="655300"/>
              <a:chExt cx="1408942" cy="1169615"/>
            </a:xfrm>
            <a:grpFill/>
          </p:grpSpPr>
          <p:sp>
            <p:nvSpPr>
              <p:cNvPr id="54" name="Diamond 53"/>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sp>
            <p:nvSpPr>
              <p:cNvPr id="55" name="Diamond 54"/>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53" name="Diamond 52"/>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56" name="Rectangle 55"/>
          <p:cNvSpPr/>
          <p:nvPr/>
        </p:nvSpPr>
        <p:spPr>
          <a:xfrm>
            <a:off x="758049" y="435820"/>
            <a:ext cx="3605474" cy="584775"/>
          </a:xfrm>
          <a:prstGeom prst="rect">
            <a:avLst/>
          </a:prstGeom>
        </p:spPr>
        <p:txBody>
          <a:bodyPr wrap="none">
            <a:spAutoFit/>
          </a:bodyPr>
          <a:lstStyle/>
          <a:p>
            <a:r>
              <a:rPr lang="en-US" sz="3200" b="1" dirty="0" smtClean="0">
                <a:solidFill>
                  <a:prstClr val="white"/>
                </a:solidFill>
                <a:effectLst>
                  <a:outerShdw blurRad="38100" dist="38100" dir="2700000" algn="tl">
                    <a:srgbClr val="000000">
                      <a:alpha val="43137"/>
                    </a:srgbClr>
                  </a:outerShdw>
                </a:effectLst>
              </a:rPr>
              <a:t>Green World Group </a:t>
            </a:r>
            <a:endParaRPr lang="en-US" sz="3200" b="1" dirty="0">
              <a:solidFill>
                <a:prstClr val="white"/>
              </a:solidFill>
              <a:effectLst>
                <a:outerShdw blurRad="38100" dist="38100" dir="2700000" algn="tl">
                  <a:srgbClr val="000000">
                    <a:alpha val="43137"/>
                  </a:srgbClr>
                </a:outerShdw>
              </a:effectLst>
            </a:endParaRPr>
          </a:p>
        </p:txBody>
      </p:sp>
      <p:sp>
        <p:nvSpPr>
          <p:cNvPr id="2" name="Rectangle 1"/>
          <p:cNvSpPr/>
          <p:nvPr/>
        </p:nvSpPr>
        <p:spPr>
          <a:xfrm>
            <a:off x="244792" y="1461137"/>
            <a:ext cx="11033406" cy="954107"/>
          </a:xfrm>
          <a:prstGeom prst="rect">
            <a:avLst/>
          </a:prstGeom>
        </p:spPr>
        <p:txBody>
          <a:bodyPr wrap="square">
            <a:spAutoFit/>
          </a:bodyPr>
          <a:lstStyle/>
          <a:p>
            <a:r>
              <a:rPr lang="en-US" sz="2800" b="1" dirty="0"/>
              <a:t>POST DIPLOMA IN POWER PLANT ENGINEERING, SAFETY &amp; TECHNOLOGY [ IAEA Standard ]</a:t>
            </a:r>
          </a:p>
        </p:txBody>
      </p:sp>
      <p:sp>
        <p:nvSpPr>
          <p:cNvPr id="5" name="TextBox 4"/>
          <p:cNvSpPr txBox="1"/>
          <p:nvPr/>
        </p:nvSpPr>
        <p:spPr>
          <a:xfrm>
            <a:off x="244792" y="2439986"/>
            <a:ext cx="8177991" cy="4154984"/>
          </a:xfrm>
          <a:prstGeom prst="rect">
            <a:avLst/>
          </a:prstGeom>
          <a:noFill/>
        </p:spPr>
        <p:txBody>
          <a:bodyPr wrap="square" rtlCol="0">
            <a:spAutoFit/>
          </a:bodyPr>
          <a:lstStyle/>
          <a:p>
            <a:pPr algn="just"/>
            <a:r>
              <a:rPr lang="en-US" sz="2400" dirty="0">
                <a:latin typeface="Arial Narrow" pitchFamily="34" charset="0"/>
              </a:rPr>
              <a:t>In this course, students explore the engineering design of nuclear power plants using the basic principles of reactor physics, thermodynamics, fluid flow and heat transfer</a:t>
            </a:r>
            <a:r>
              <a:rPr lang="en-US" sz="2400" dirty="0" smtClean="0">
                <a:latin typeface="Arial Narrow" pitchFamily="34" charset="0"/>
              </a:rPr>
              <a:t>.</a:t>
            </a:r>
          </a:p>
          <a:p>
            <a:pPr algn="just"/>
            <a:endParaRPr lang="en-US" sz="2400" dirty="0">
              <a:latin typeface="Arial Narrow" pitchFamily="34" charset="0"/>
            </a:endParaRPr>
          </a:p>
          <a:p>
            <a:pPr algn="just"/>
            <a:r>
              <a:rPr lang="en-US" sz="2400" dirty="0">
                <a:latin typeface="Arial Narrow" pitchFamily="34" charset="0"/>
              </a:rPr>
              <a:t>The purpose of this qualification is to disseminate lessons learned information regarding training and human resource considerations for commissioning of nuclear power plants (NPPs).The IAEA technical working group on training and qualification of nuclear power plant personnel. Subject cover the experiences gained regarding commissioning training for nuclear power plant projects.</a:t>
            </a:r>
          </a:p>
          <a:p>
            <a:pPr algn="just"/>
            <a:endParaRPr lang="en-US" sz="2400" dirty="0">
              <a:latin typeface="Arial Narrow" pitchFamily="34"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xmlns="" val="0"/>
              </a:ext>
            </a:extLst>
          </a:blip>
          <a:srcRect l="31011"/>
          <a:stretch/>
        </p:blipFill>
        <p:spPr>
          <a:xfrm>
            <a:off x="8481289" y="2543017"/>
            <a:ext cx="3668352" cy="2779738"/>
          </a:xfrm>
          <a:prstGeom prst="rect">
            <a:avLst/>
          </a:prstGeom>
          <a:ln>
            <a:solidFill>
              <a:srgbClr val="FFFF00"/>
            </a:solidFill>
          </a:ln>
          <a:effectLst>
            <a:outerShdw blurRad="292100" dist="139700" dir="2700000" algn="tl" rotWithShape="0">
              <a:srgbClr val="333333">
                <a:alpha val="65000"/>
              </a:srgbClr>
            </a:outerShdw>
          </a:effectLst>
        </p:spPr>
      </p:pic>
      <p:pic>
        <p:nvPicPr>
          <p:cNvPr id="19" name="Picture 1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423977" y="60984"/>
            <a:ext cx="2355647" cy="900689"/>
          </a:xfrm>
          <a:prstGeom prst="rect">
            <a:avLst/>
          </a:prstGeom>
        </p:spPr>
      </p:pic>
    </p:spTree>
    <p:extLst>
      <p:ext uri="{BB962C8B-B14F-4D97-AF65-F5344CB8AC3E}">
        <p14:creationId xmlns:p14="http://schemas.microsoft.com/office/powerpoint/2010/main" xmlns="" val="1203188468"/>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rot="5400000">
            <a:off x="2048869" y="-1465295"/>
            <a:ext cx="966398" cy="4315000"/>
          </a:xfrm>
          <a:prstGeom prst="rect">
            <a:avLst/>
          </a:prstGeom>
          <a:solidFill>
            <a:schemeClr val="accent2">
              <a:lumMod val="75000"/>
            </a:schemeClr>
          </a:solid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dirty="0">
              <a:solidFill>
                <a:sysClr val="window" lastClr="FFFFFF"/>
              </a:solidFill>
              <a:latin typeface="Ubuntu" panose="020B0504030602030204" pitchFamily="34" charset="0"/>
            </a:endParaRPr>
          </a:p>
        </p:txBody>
      </p:sp>
      <p:grpSp>
        <p:nvGrpSpPr>
          <p:cNvPr id="46" name="Group 45"/>
          <p:cNvGrpSpPr/>
          <p:nvPr/>
        </p:nvGrpSpPr>
        <p:grpSpPr>
          <a:xfrm>
            <a:off x="45209" y="0"/>
            <a:ext cx="664894" cy="971457"/>
            <a:chOff x="45210" y="-445712"/>
            <a:chExt cx="664894" cy="971457"/>
          </a:xfrm>
          <a:solidFill>
            <a:schemeClr val="accent2">
              <a:lumMod val="75000"/>
            </a:schemeClr>
          </a:solidFill>
          <a:effectLst>
            <a:outerShdw blurRad="50800" dist="38100" dir="2700000" algn="tl" rotWithShape="0">
              <a:prstClr val="black">
                <a:alpha val="40000"/>
              </a:prstClr>
            </a:outerShdw>
          </a:effectLst>
        </p:grpSpPr>
        <p:grpSp>
          <p:nvGrpSpPr>
            <p:cNvPr id="47" name="Group 6"/>
            <p:cNvGrpSpPr/>
            <p:nvPr/>
          </p:nvGrpSpPr>
          <p:grpSpPr>
            <a:xfrm rot="5400000">
              <a:off x="-56578" y="-343924"/>
              <a:ext cx="868469" cy="664894"/>
              <a:chOff x="-21517" y="805914"/>
              <a:chExt cx="1430459" cy="1095151"/>
            </a:xfrm>
            <a:grpFill/>
          </p:grpSpPr>
          <p:sp>
            <p:nvSpPr>
              <p:cNvPr id="49" name="Diamond 48"/>
              <p:cNvSpPr/>
              <p:nvPr/>
            </p:nvSpPr>
            <p:spPr>
              <a:xfrm rot="5400000">
                <a:off x="-21518" y="805915"/>
                <a:ext cx="1095151" cy="1095150"/>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sp>
            <p:nvSpPr>
              <p:cNvPr id="50" name="Diamond 49"/>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48" name="Diamond 47"/>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grpSp>
        <p:nvGrpSpPr>
          <p:cNvPr id="51" name="Group 50"/>
          <p:cNvGrpSpPr/>
          <p:nvPr/>
        </p:nvGrpSpPr>
        <p:grpSpPr>
          <a:xfrm>
            <a:off x="4283167" y="574766"/>
            <a:ext cx="710104" cy="958393"/>
            <a:chOff x="91441" y="-432648"/>
            <a:chExt cx="710104" cy="958393"/>
          </a:xfrm>
          <a:solidFill>
            <a:schemeClr val="accent2">
              <a:lumMod val="75000"/>
            </a:schemeClr>
          </a:solidFill>
          <a:effectLst>
            <a:outerShdw blurRad="50800" dist="38100" dir="5400000" algn="t" rotWithShape="0">
              <a:prstClr val="black">
                <a:alpha val="40000"/>
              </a:prstClr>
            </a:outerShdw>
          </a:effectLst>
        </p:grpSpPr>
        <p:grpSp>
          <p:nvGrpSpPr>
            <p:cNvPr id="52" name="Group 6"/>
            <p:cNvGrpSpPr/>
            <p:nvPr/>
          </p:nvGrpSpPr>
          <p:grpSpPr>
            <a:xfrm rot="5400000">
              <a:off x="18790" y="-359997"/>
              <a:ext cx="855405" cy="710104"/>
              <a:chOff x="0" y="655300"/>
              <a:chExt cx="1408942" cy="1169615"/>
            </a:xfrm>
            <a:grpFill/>
          </p:grpSpPr>
          <p:sp>
            <p:nvSpPr>
              <p:cNvPr id="54" name="Diamond 53"/>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sp>
            <p:nvSpPr>
              <p:cNvPr id="55" name="Diamond 54"/>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53" name="Diamond 52"/>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56" name="Rectangle 55"/>
          <p:cNvSpPr/>
          <p:nvPr/>
        </p:nvSpPr>
        <p:spPr>
          <a:xfrm>
            <a:off x="758049" y="435820"/>
            <a:ext cx="3605474" cy="584775"/>
          </a:xfrm>
          <a:prstGeom prst="rect">
            <a:avLst/>
          </a:prstGeom>
        </p:spPr>
        <p:txBody>
          <a:bodyPr wrap="none">
            <a:spAutoFit/>
          </a:bodyPr>
          <a:lstStyle/>
          <a:p>
            <a:r>
              <a:rPr lang="en-US" sz="3200" b="1" dirty="0" smtClean="0">
                <a:solidFill>
                  <a:prstClr val="white"/>
                </a:solidFill>
                <a:effectLst>
                  <a:outerShdw blurRad="38100" dist="38100" dir="2700000" algn="tl">
                    <a:srgbClr val="000000">
                      <a:alpha val="43137"/>
                    </a:srgbClr>
                  </a:outerShdw>
                </a:effectLst>
              </a:rPr>
              <a:t>Green World Group </a:t>
            </a:r>
            <a:endParaRPr lang="en-US" sz="3200" b="1" dirty="0">
              <a:solidFill>
                <a:prstClr val="white"/>
              </a:solidFill>
              <a:effectLst>
                <a:outerShdw blurRad="38100" dist="38100" dir="2700000" algn="tl">
                  <a:srgbClr val="000000">
                    <a:alpha val="43137"/>
                  </a:srgbClr>
                </a:outerShdw>
              </a:effectLst>
            </a:endParaRPr>
          </a:p>
        </p:txBody>
      </p:sp>
      <p:sp>
        <p:nvSpPr>
          <p:cNvPr id="2" name="Rectangle 1"/>
          <p:cNvSpPr/>
          <p:nvPr/>
        </p:nvSpPr>
        <p:spPr>
          <a:xfrm>
            <a:off x="283213" y="1430171"/>
            <a:ext cx="11033406" cy="954107"/>
          </a:xfrm>
          <a:prstGeom prst="rect">
            <a:avLst/>
          </a:prstGeom>
        </p:spPr>
        <p:txBody>
          <a:bodyPr wrap="square">
            <a:spAutoFit/>
          </a:bodyPr>
          <a:lstStyle/>
          <a:p>
            <a:r>
              <a:rPr lang="en-US" sz="2800" b="1" dirty="0"/>
              <a:t>POST DIPLOMA IN HAZARD ANALYSIS CRITICAL CONTROL POINT [HACCP - ISO 22000 Standards]</a:t>
            </a:r>
          </a:p>
        </p:txBody>
      </p:sp>
      <p:sp>
        <p:nvSpPr>
          <p:cNvPr id="4" name="TextBox 3"/>
          <p:cNvSpPr txBox="1"/>
          <p:nvPr/>
        </p:nvSpPr>
        <p:spPr>
          <a:xfrm>
            <a:off x="239423" y="2410178"/>
            <a:ext cx="8131845" cy="3970318"/>
          </a:xfrm>
          <a:prstGeom prst="rect">
            <a:avLst/>
          </a:prstGeom>
          <a:noFill/>
        </p:spPr>
        <p:txBody>
          <a:bodyPr wrap="square" rtlCol="0">
            <a:spAutoFit/>
          </a:bodyPr>
          <a:lstStyle/>
          <a:p>
            <a:pPr algn="just"/>
            <a:r>
              <a:rPr lang="en-US" sz="2800" dirty="0">
                <a:latin typeface="Arial Narrow" pitchFamily="34" charset="0"/>
              </a:rPr>
              <a:t>This qualification is aimed at learners who are working at a management level in a manufacturing business, quality assurance staff or members of a HACCP team</a:t>
            </a:r>
            <a:r>
              <a:rPr lang="en-US" sz="2800" dirty="0" smtClean="0">
                <a:latin typeface="Arial Narrow" pitchFamily="34" charset="0"/>
              </a:rPr>
              <a:t>.</a:t>
            </a:r>
          </a:p>
          <a:p>
            <a:pPr algn="just"/>
            <a:endParaRPr lang="en-US" sz="2800" dirty="0">
              <a:latin typeface="Arial Narrow" pitchFamily="34" charset="0"/>
            </a:endParaRPr>
          </a:p>
          <a:p>
            <a:pPr algn="just"/>
            <a:r>
              <a:rPr lang="en-US" sz="2800" dirty="0">
                <a:latin typeface="Arial Narrow" pitchFamily="34" charset="0"/>
              </a:rPr>
              <a:t>Achievement of this qualification gives learners the skills to assist in the implementation of a HACCP system, to critically evaluate HACCP plans and to understand the importance of having an effective HACCP system in place.</a:t>
            </a:r>
          </a:p>
          <a:p>
            <a:pPr algn="just"/>
            <a:endParaRPr lang="en-US" sz="2800" dirty="0">
              <a:latin typeface="Arial Narrow"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427392" y="2096933"/>
            <a:ext cx="3316116" cy="3107078"/>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423977" y="60984"/>
            <a:ext cx="2355647" cy="900689"/>
          </a:xfrm>
          <a:prstGeom prst="rect">
            <a:avLst/>
          </a:prstGeom>
        </p:spPr>
      </p:pic>
    </p:spTree>
    <p:extLst>
      <p:ext uri="{BB962C8B-B14F-4D97-AF65-F5344CB8AC3E}">
        <p14:creationId xmlns:p14="http://schemas.microsoft.com/office/powerpoint/2010/main" xmlns="" val="4045576786"/>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44792" y="2360938"/>
            <a:ext cx="7357292" cy="2246769"/>
          </a:xfrm>
          <a:prstGeom prst="rect">
            <a:avLst/>
          </a:prstGeom>
          <a:noFill/>
        </p:spPr>
        <p:txBody>
          <a:bodyPr wrap="square" rtlCol="0">
            <a:spAutoFit/>
          </a:bodyPr>
          <a:lstStyle/>
          <a:p>
            <a:pPr algn="just" defTabSz="992764" eaLnBrk="1" fontAlgn="auto" hangingPunct="1">
              <a:spcBef>
                <a:spcPts val="0"/>
              </a:spcBef>
              <a:spcAft>
                <a:spcPts val="0"/>
              </a:spcAft>
            </a:pPr>
            <a:r>
              <a:rPr lang="en-US" sz="4400" b="1" dirty="0">
                <a:solidFill>
                  <a:prstClr val="black"/>
                </a:solidFill>
                <a:latin typeface="Arial Narrow" pitchFamily="34" charset="0"/>
              </a:rPr>
              <a:t>D</a:t>
            </a:r>
            <a:r>
              <a:rPr lang="en-US" sz="2400" dirty="0">
                <a:solidFill>
                  <a:prstClr val="black"/>
                </a:solidFill>
                <a:latin typeface="Arial Narrow" pitchFamily="34" charset="0"/>
              </a:rPr>
              <a:t>iploma in Industrial Safety is a program initiated by the Government of India. The main objective of this </a:t>
            </a:r>
            <a:r>
              <a:rPr lang="en-US" sz="2400" dirty="0" err="1">
                <a:solidFill>
                  <a:prstClr val="black"/>
                </a:solidFill>
                <a:latin typeface="Arial Narrow" pitchFamily="34" charset="0"/>
              </a:rPr>
              <a:t>programme</a:t>
            </a:r>
            <a:r>
              <a:rPr lang="en-US" sz="2400" dirty="0">
                <a:solidFill>
                  <a:prstClr val="black"/>
                </a:solidFill>
                <a:latin typeface="Arial Narrow" pitchFamily="34" charset="0"/>
              </a:rPr>
              <a:t> is to enhance knowledge, skills and improving the standard of health of the employees, monitoring the operating systems and bolstering the safety measures of an industry in general.</a:t>
            </a:r>
          </a:p>
        </p:txBody>
      </p:sp>
      <p:sp>
        <p:nvSpPr>
          <p:cNvPr id="22" name="TextBox 21"/>
          <p:cNvSpPr txBox="1"/>
          <p:nvPr/>
        </p:nvSpPr>
        <p:spPr>
          <a:xfrm>
            <a:off x="318838" y="1505706"/>
            <a:ext cx="10885782" cy="584775"/>
          </a:xfrm>
          <a:prstGeom prst="rect">
            <a:avLst/>
          </a:prstGeom>
          <a:noFill/>
        </p:spPr>
        <p:txBody>
          <a:bodyPr wrap="square" rtlCol="0">
            <a:spAutoFit/>
          </a:bodyPr>
          <a:lstStyle/>
          <a:p>
            <a:r>
              <a:rPr lang="en-US" sz="3200" b="1" dirty="0">
                <a:solidFill>
                  <a:prstClr val="black"/>
                </a:solidFill>
                <a:latin typeface="Arial Narrow" pitchFamily="34" charset="0"/>
              </a:rPr>
              <a:t>Post Diploma in Petro Chemical Process Safety &amp; Engineering</a:t>
            </a:r>
            <a:endParaRPr lang="en-US" sz="3200" dirty="0">
              <a:solidFill>
                <a:prstClr val="black"/>
              </a:solidFill>
            </a:endParaRPr>
          </a:p>
        </p:txBody>
      </p:sp>
      <p:grpSp>
        <p:nvGrpSpPr>
          <p:cNvPr id="24" name="Group 1"/>
          <p:cNvGrpSpPr>
            <a:grpSpLocks/>
          </p:cNvGrpSpPr>
          <p:nvPr/>
        </p:nvGrpSpPr>
        <p:grpSpPr bwMode="auto">
          <a:xfrm flipV="1">
            <a:off x="0" y="5818687"/>
            <a:ext cx="3267170" cy="843371"/>
            <a:chOff x="5167423" y="2519916"/>
            <a:chExt cx="5805377" cy="1499191"/>
          </a:xfrm>
          <a:effectLst>
            <a:glow rad="101600">
              <a:schemeClr val="accent2">
                <a:satMod val="175000"/>
                <a:alpha val="40000"/>
              </a:schemeClr>
            </a:glow>
          </a:effectLst>
        </p:grpSpPr>
        <p:sp>
          <p:nvSpPr>
            <p:cNvPr id="25" name="Rectangle 24"/>
            <p:cNvSpPr/>
            <p:nvPr/>
          </p:nvSpPr>
          <p:spPr>
            <a:xfrm>
              <a:off x="5167423" y="2519916"/>
              <a:ext cx="5805377" cy="149919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nvGrpSpPr>
            <p:cNvPr id="26" name="Group 25"/>
            <p:cNvGrpSpPr>
              <a:grpSpLocks/>
            </p:cNvGrpSpPr>
            <p:nvPr/>
          </p:nvGrpSpPr>
          <p:grpSpPr bwMode="auto">
            <a:xfrm>
              <a:off x="5602390" y="2869304"/>
              <a:ext cx="4935444" cy="646526"/>
              <a:chOff x="5559009" y="2766040"/>
              <a:chExt cx="4935444" cy="646526"/>
            </a:xfrm>
          </p:grpSpPr>
          <p:sp>
            <p:nvSpPr>
              <p:cNvPr id="27" name="TextBox 26"/>
              <p:cNvSpPr txBox="1"/>
              <p:nvPr/>
            </p:nvSpPr>
            <p:spPr>
              <a:xfrm>
                <a:off x="5559009" y="2766040"/>
                <a:ext cx="184727" cy="400268"/>
              </a:xfrm>
              <a:prstGeom prst="rect">
                <a:avLst/>
              </a:prstGeom>
              <a:noFill/>
            </p:spPr>
            <p:txBody>
              <a:bodyPr wrap="none">
                <a:spAutoFit/>
              </a:bodyPr>
              <a:lstStyle/>
              <a:p>
                <a:pPr eaLnBrk="1" fontAlgn="auto" hangingPunct="1">
                  <a:spcBef>
                    <a:spcPts val="0"/>
                  </a:spcBef>
                  <a:spcAft>
                    <a:spcPts val="0"/>
                  </a:spcAft>
                  <a:defRPr/>
                </a:pPr>
                <a:endParaRPr lang="en-US" sz="2000" b="1" dirty="0">
                  <a:solidFill>
                    <a:prstClr val="white">
                      <a:lumMod val="95000"/>
                    </a:prst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TextBox 27"/>
              <p:cNvSpPr txBox="1"/>
              <p:nvPr/>
            </p:nvSpPr>
            <p:spPr>
              <a:xfrm>
                <a:off x="5559009" y="3166248"/>
                <a:ext cx="4935444" cy="246318"/>
              </a:xfrm>
              <a:prstGeom prst="rect">
                <a:avLst/>
              </a:prstGeom>
              <a:noFill/>
            </p:spPr>
            <p:txBody>
              <a:bodyPr>
                <a:spAutoFit/>
              </a:bodyPr>
              <a:lstStyle/>
              <a:p>
                <a:pPr algn="just" eaLnBrk="1" fontAlgn="auto" hangingPunct="1">
                  <a:spcBef>
                    <a:spcPts val="0"/>
                  </a:spcBef>
                  <a:spcAft>
                    <a:spcPts val="0"/>
                  </a:spcAft>
                  <a:defRPr/>
                </a:pPr>
                <a:endParaRPr lang="en-US" sz="1000" dirty="0">
                  <a:solidFill>
                    <a:prstClr val="white">
                      <a:lumMod val="95000"/>
                    </a:prstClr>
                  </a:solidFill>
                  <a:latin typeface="Open Sans" panose="020B0606030504020204" pitchFamily="34" charset="0"/>
                  <a:ea typeface="Open Sans" panose="020B0606030504020204" pitchFamily="34" charset="0"/>
                  <a:cs typeface="Open Sans" panose="020B0606030504020204" pitchFamily="34" charset="0"/>
                </a:endParaRPr>
              </a:p>
            </p:txBody>
          </p:sp>
        </p:grpSp>
      </p:grpSp>
      <p:sp>
        <p:nvSpPr>
          <p:cNvPr id="29" name="Rectangle 28"/>
          <p:cNvSpPr/>
          <p:nvPr/>
        </p:nvSpPr>
        <p:spPr>
          <a:xfrm>
            <a:off x="370114" y="5903893"/>
            <a:ext cx="6096000" cy="954107"/>
          </a:xfrm>
          <a:prstGeom prst="rect">
            <a:avLst/>
          </a:prstGeom>
        </p:spPr>
        <p:txBody>
          <a:bodyPr>
            <a:spAutoFit/>
          </a:bodyPr>
          <a:lstStyle/>
          <a:p>
            <a:r>
              <a:rPr lang="en-US" sz="2800" dirty="0" smtClean="0">
                <a:solidFill>
                  <a:prstClr val="white"/>
                </a:solidFill>
                <a:latin typeface="Arial Narrow" pitchFamily="34" charset="0"/>
              </a:rPr>
              <a:t>Training Courses</a:t>
            </a:r>
            <a:endParaRPr lang="en-US" sz="2800" dirty="0" smtClean="0">
              <a:solidFill>
                <a:prstClr val="black"/>
              </a:solidFill>
              <a:latin typeface="Arial Narrow" pitchFamily="34" charset="0"/>
            </a:endParaRPr>
          </a:p>
          <a:p>
            <a:endParaRPr lang="en-US" sz="2800" dirty="0">
              <a:solidFill>
                <a:prstClr val="black"/>
              </a:solidFill>
            </a:endParaRPr>
          </a:p>
        </p:txBody>
      </p:sp>
      <p:grpSp>
        <p:nvGrpSpPr>
          <p:cNvPr id="30" name="Group 29"/>
          <p:cNvGrpSpPr/>
          <p:nvPr/>
        </p:nvGrpSpPr>
        <p:grpSpPr>
          <a:xfrm>
            <a:off x="7557590" y="5703663"/>
            <a:ext cx="710104" cy="958393"/>
            <a:chOff x="91441" y="-432648"/>
            <a:chExt cx="710104" cy="958393"/>
          </a:xfrm>
          <a:solidFill>
            <a:schemeClr val="accent2">
              <a:lumMod val="75000"/>
            </a:schemeClr>
          </a:solidFill>
        </p:grpSpPr>
        <p:grpSp>
          <p:nvGrpSpPr>
            <p:cNvPr id="31" name="Group 6"/>
            <p:cNvGrpSpPr/>
            <p:nvPr/>
          </p:nvGrpSpPr>
          <p:grpSpPr>
            <a:xfrm rot="5400000">
              <a:off x="18790" y="-359997"/>
              <a:ext cx="855405" cy="710104"/>
              <a:chOff x="0" y="655300"/>
              <a:chExt cx="1408942" cy="1169615"/>
            </a:xfrm>
            <a:grpFill/>
          </p:grpSpPr>
          <p:sp>
            <p:nvSpPr>
              <p:cNvPr id="33" name="Diamond 32"/>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sp>
            <p:nvSpPr>
              <p:cNvPr id="34" name="Diamond 33"/>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32" name="Diamond 31"/>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grpSp>
        <p:nvGrpSpPr>
          <p:cNvPr id="35" name="Group 34"/>
          <p:cNvGrpSpPr/>
          <p:nvPr/>
        </p:nvGrpSpPr>
        <p:grpSpPr>
          <a:xfrm>
            <a:off x="8204198" y="5913424"/>
            <a:ext cx="710104" cy="958393"/>
            <a:chOff x="91441" y="-432648"/>
            <a:chExt cx="710104" cy="958393"/>
          </a:xfrm>
          <a:solidFill>
            <a:schemeClr val="accent2">
              <a:lumMod val="75000"/>
            </a:schemeClr>
          </a:solidFill>
        </p:grpSpPr>
        <p:grpSp>
          <p:nvGrpSpPr>
            <p:cNvPr id="36" name="Group 6"/>
            <p:cNvGrpSpPr/>
            <p:nvPr/>
          </p:nvGrpSpPr>
          <p:grpSpPr>
            <a:xfrm rot="5400000">
              <a:off x="18790" y="-359997"/>
              <a:ext cx="855405" cy="710104"/>
              <a:chOff x="0" y="655300"/>
              <a:chExt cx="1408942" cy="1169615"/>
            </a:xfrm>
            <a:grpFill/>
          </p:grpSpPr>
          <p:sp>
            <p:nvSpPr>
              <p:cNvPr id="38" name="Diamond 37"/>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sp>
            <p:nvSpPr>
              <p:cNvPr id="39" name="Diamond 38"/>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37" name="Diamond 36"/>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grpSp>
        <p:nvGrpSpPr>
          <p:cNvPr id="40" name="Group 39"/>
          <p:cNvGrpSpPr/>
          <p:nvPr/>
        </p:nvGrpSpPr>
        <p:grpSpPr>
          <a:xfrm>
            <a:off x="8017279" y="5537216"/>
            <a:ext cx="710104" cy="958393"/>
            <a:chOff x="91441" y="-432648"/>
            <a:chExt cx="710104" cy="958393"/>
          </a:xfrm>
          <a:solidFill>
            <a:schemeClr val="accent2">
              <a:lumMod val="75000"/>
            </a:schemeClr>
          </a:solidFill>
        </p:grpSpPr>
        <p:grpSp>
          <p:nvGrpSpPr>
            <p:cNvPr id="41" name="Group 6"/>
            <p:cNvGrpSpPr/>
            <p:nvPr/>
          </p:nvGrpSpPr>
          <p:grpSpPr>
            <a:xfrm rot="5400000">
              <a:off x="18790" y="-359997"/>
              <a:ext cx="855405" cy="710104"/>
              <a:chOff x="0" y="655300"/>
              <a:chExt cx="1408942" cy="1169615"/>
            </a:xfrm>
            <a:grpFill/>
          </p:grpSpPr>
          <p:sp>
            <p:nvSpPr>
              <p:cNvPr id="43" name="Diamond 42"/>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sp>
            <p:nvSpPr>
              <p:cNvPr id="44" name="Diamond 43"/>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42" name="Diamond 41"/>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88838" y="2193083"/>
            <a:ext cx="4219575" cy="2571750"/>
          </a:xfrm>
          <a:prstGeom prst="rect">
            <a:avLst/>
          </a:prstGeom>
          <a:ln>
            <a:solidFill>
              <a:srgbClr val="FFFF00"/>
            </a:solidFill>
          </a:ln>
          <a:effectLst>
            <a:outerShdw blurRad="292100" dist="139700" dir="2700000" algn="tl" rotWithShape="0">
              <a:srgbClr val="333333">
                <a:alpha val="65000"/>
              </a:srgbClr>
            </a:outerShdw>
          </a:effectLst>
        </p:spPr>
      </p:pic>
      <p:sp>
        <p:nvSpPr>
          <p:cNvPr id="45" name="Rectangle 44"/>
          <p:cNvSpPr/>
          <p:nvPr/>
        </p:nvSpPr>
        <p:spPr>
          <a:xfrm rot="5400000">
            <a:off x="2048869" y="-1465295"/>
            <a:ext cx="966398" cy="4315000"/>
          </a:xfrm>
          <a:prstGeom prst="rect">
            <a:avLst/>
          </a:prstGeom>
          <a:solidFill>
            <a:schemeClr val="accent2">
              <a:lumMod val="75000"/>
            </a:schemeClr>
          </a:solid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sysClr val="window" lastClr="FFFFFF"/>
              </a:solidFill>
              <a:effectLst/>
              <a:uLnTx/>
              <a:uFillTx/>
              <a:latin typeface="Ubuntu" panose="020B0504030602030204" pitchFamily="34" charset="0"/>
              <a:ea typeface="+mn-ea"/>
              <a:cs typeface="+mn-cs"/>
            </a:endParaRPr>
          </a:p>
        </p:txBody>
      </p:sp>
      <p:grpSp>
        <p:nvGrpSpPr>
          <p:cNvPr id="46" name="Group 45"/>
          <p:cNvGrpSpPr/>
          <p:nvPr/>
        </p:nvGrpSpPr>
        <p:grpSpPr>
          <a:xfrm>
            <a:off x="45209" y="0"/>
            <a:ext cx="664894" cy="971457"/>
            <a:chOff x="45210" y="-445712"/>
            <a:chExt cx="664894" cy="971457"/>
          </a:xfrm>
          <a:solidFill>
            <a:schemeClr val="accent2">
              <a:lumMod val="75000"/>
            </a:schemeClr>
          </a:solidFill>
          <a:effectLst>
            <a:outerShdw blurRad="50800" dist="38100" dir="2700000" algn="tl" rotWithShape="0">
              <a:prstClr val="black">
                <a:alpha val="40000"/>
              </a:prstClr>
            </a:outerShdw>
          </a:effectLst>
        </p:grpSpPr>
        <p:grpSp>
          <p:nvGrpSpPr>
            <p:cNvPr id="47" name="Group 6"/>
            <p:cNvGrpSpPr/>
            <p:nvPr/>
          </p:nvGrpSpPr>
          <p:grpSpPr>
            <a:xfrm rot="5400000">
              <a:off x="-56578" y="-343924"/>
              <a:ext cx="868469" cy="664894"/>
              <a:chOff x="-21517" y="805914"/>
              <a:chExt cx="1430459" cy="1095151"/>
            </a:xfrm>
            <a:grpFill/>
          </p:grpSpPr>
          <p:sp>
            <p:nvSpPr>
              <p:cNvPr id="49" name="Diamond 48"/>
              <p:cNvSpPr/>
              <p:nvPr/>
            </p:nvSpPr>
            <p:spPr>
              <a:xfrm rot="5400000">
                <a:off x="-21518" y="805915"/>
                <a:ext cx="1095151" cy="1095150"/>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50" name="Diamond 49"/>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48" name="Diamond 47"/>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grpSp>
        <p:nvGrpSpPr>
          <p:cNvPr id="51" name="Group 50"/>
          <p:cNvGrpSpPr/>
          <p:nvPr/>
        </p:nvGrpSpPr>
        <p:grpSpPr>
          <a:xfrm>
            <a:off x="4283167" y="574766"/>
            <a:ext cx="710104" cy="958393"/>
            <a:chOff x="91441" y="-432648"/>
            <a:chExt cx="710104" cy="958393"/>
          </a:xfrm>
          <a:solidFill>
            <a:schemeClr val="accent2">
              <a:lumMod val="75000"/>
            </a:schemeClr>
          </a:solidFill>
          <a:effectLst>
            <a:outerShdw blurRad="50800" dist="38100" dir="5400000" algn="t" rotWithShape="0">
              <a:prstClr val="black">
                <a:alpha val="40000"/>
              </a:prstClr>
            </a:outerShdw>
          </a:effectLst>
        </p:grpSpPr>
        <p:grpSp>
          <p:nvGrpSpPr>
            <p:cNvPr id="52" name="Group 6"/>
            <p:cNvGrpSpPr/>
            <p:nvPr/>
          </p:nvGrpSpPr>
          <p:grpSpPr>
            <a:xfrm rot="5400000">
              <a:off x="18790" y="-359997"/>
              <a:ext cx="855405" cy="710104"/>
              <a:chOff x="0" y="655300"/>
              <a:chExt cx="1408942" cy="1169615"/>
            </a:xfrm>
            <a:grpFill/>
          </p:grpSpPr>
          <p:sp>
            <p:nvSpPr>
              <p:cNvPr id="54" name="Diamond 53"/>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55" name="Diamond 54"/>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53" name="Diamond 52"/>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56" name="Rectangle 55"/>
          <p:cNvSpPr/>
          <p:nvPr/>
        </p:nvSpPr>
        <p:spPr>
          <a:xfrm>
            <a:off x="758049" y="435820"/>
            <a:ext cx="3605474" cy="584775"/>
          </a:xfrm>
          <a:prstGeom prst="rect">
            <a:avLst/>
          </a:prstGeom>
        </p:spPr>
        <p:txBody>
          <a:bodyPr wrap="none">
            <a:spAutoFit/>
          </a:bodyPr>
          <a:lstStyle/>
          <a:p>
            <a:r>
              <a:rPr lang="en-US" sz="3200" b="1" dirty="0" smtClean="0">
                <a:solidFill>
                  <a:schemeClr val="bg1"/>
                </a:solidFill>
                <a:effectLst>
                  <a:outerShdw blurRad="38100" dist="38100" dir="2700000" algn="tl">
                    <a:srgbClr val="000000">
                      <a:alpha val="43137"/>
                    </a:srgbClr>
                  </a:outerShdw>
                </a:effectLst>
              </a:rPr>
              <a:t>Green World Group </a:t>
            </a:r>
            <a:endParaRPr lang="en-US" sz="3200" b="1" dirty="0">
              <a:solidFill>
                <a:schemeClr val="bg1"/>
              </a:solidFill>
              <a:effectLst>
                <a:outerShdw blurRad="38100" dist="38100" dir="2700000" algn="tl">
                  <a:srgbClr val="000000">
                    <a:alpha val="43137"/>
                  </a:srgbClr>
                </a:outerShdw>
              </a:effectLst>
            </a:endParaRPr>
          </a:p>
        </p:txBody>
      </p:sp>
      <p:pic>
        <p:nvPicPr>
          <p:cNvPr id="58" name="Picture 5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423977" y="60984"/>
            <a:ext cx="2355647" cy="900689"/>
          </a:xfrm>
          <a:prstGeom prst="rect">
            <a:avLst/>
          </a:prstGeom>
        </p:spPr>
      </p:pic>
    </p:spTree>
    <p:extLst>
      <p:ext uri="{BB962C8B-B14F-4D97-AF65-F5344CB8AC3E}">
        <p14:creationId xmlns:p14="http://schemas.microsoft.com/office/powerpoint/2010/main" xmlns="" val="31954541"/>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78359" y="2440726"/>
            <a:ext cx="7031771" cy="2677656"/>
          </a:xfrm>
          <a:prstGeom prst="rect">
            <a:avLst/>
          </a:prstGeom>
          <a:noFill/>
        </p:spPr>
        <p:txBody>
          <a:bodyPr wrap="square" rtlCol="0">
            <a:spAutoFit/>
          </a:bodyPr>
          <a:lstStyle/>
          <a:p>
            <a:pPr algn="just" defTabSz="992764" eaLnBrk="1" fontAlgn="auto" hangingPunct="1">
              <a:spcBef>
                <a:spcPts val="0"/>
              </a:spcBef>
              <a:spcAft>
                <a:spcPts val="0"/>
              </a:spcAft>
            </a:pPr>
            <a:r>
              <a:rPr lang="en-US" sz="2800" b="1" dirty="0" smtClean="0">
                <a:solidFill>
                  <a:prstClr val="black"/>
                </a:solidFill>
                <a:latin typeface="Arial Narrow" pitchFamily="34" charset="0"/>
              </a:rPr>
              <a:t>D</a:t>
            </a:r>
            <a:r>
              <a:rPr lang="en-US" sz="2800" dirty="0" smtClean="0">
                <a:solidFill>
                  <a:prstClr val="black"/>
                </a:solidFill>
                <a:latin typeface="Arial Narrow" pitchFamily="34" charset="0"/>
              </a:rPr>
              <a:t>iploma in Industrial Safety is a program initiated by the Government of India. The main objective of this </a:t>
            </a:r>
            <a:r>
              <a:rPr lang="en-US" sz="2800" dirty="0" err="1" smtClean="0">
                <a:solidFill>
                  <a:prstClr val="black"/>
                </a:solidFill>
                <a:latin typeface="Arial Narrow" pitchFamily="34" charset="0"/>
              </a:rPr>
              <a:t>programme</a:t>
            </a:r>
            <a:r>
              <a:rPr lang="en-US" sz="2800" dirty="0" smtClean="0">
                <a:solidFill>
                  <a:prstClr val="black"/>
                </a:solidFill>
                <a:latin typeface="Arial Narrow" pitchFamily="34" charset="0"/>
              </a:rPr>
              <a:t> is to enhance knowledge, skills and improving the standard of health of the employees, monitoring the operating systems and bolstering the safety measures of an industry in general.</a:t>
            </a:r>
            <a:endParaRPr lang="en-US" sz="2800" dirty="0">
              <a:solidFill>
                <a:prstClr val="black"/>
              </a:solidFill>
              <a:latin typeface="Arial Narrow" pitchFamily="34" charset="0"/>
            </a:endParaRPr>
          </a:p>
        </p:txBody>
      </p:sp>
      <p:sp>
        <p:nvSpPr>
          <p:cNvPr id="22" name="TextBox 21"/>
          <p:cNvSpPr txBox="1"/>
          <p:nvPr/>
        </p:nvSpPr>
        <p:spPr>
          <a:xfrm>
            <a:off x="296772" y="1368733"/>
            <a:ext cx="10885782" cy="1077218"/>
          </a:xfrm>
          <a:prstGeom prst="rect">
            <a:avLst/>
          </a:prstGeom>
          <a:noFill/>
        </p:spPr>
        <p:txBody>
          <a:bodyPr wrap="square" rtlCol="0">
            <a:spAutoFit/>
          </a:bodyPr>
          <a:lstStyle/>
          <a:p>
            <a:r>
              <a:rPr lang="en-US" sz="3200" b="1" dirty="0"/>
              <a:t>Advanced Diploma in Chemical Plant Processing Safety &amp; Management</a:t>
            </a:r>
          </a:p>
        </p:txBody>
      </p:sp>
      <p:grpSp>
        <p:nvGrpSpPr>
          <p:cNvPr id="24" name="Group 1"/>
          <p:cNvGrpSpPr>
            <a:grpSpLocks/>
          </p:cNvGrpSpPr>
          <p:nvPr/>
        </p:nvGrpSpPr>
        <p:grpSpPr bwMode="auto">
          <a:xfrm flipV="1">
            <a:off x="0" y="5818687"/>
            <a:ext cx="3267170" cy="843371"/>
            <a:chOff x="5167423" y="2519916"/>
            <a:chExt cx="5805377" cy="1499191"/>
          </a:xfrm>
          <a:effectLst>
            <a:glow rad="101600">
              <a:schemeClr val="accent2">
                <a:satMod val="175000"/>
                <a:alpha val="40000"/>
              </a:schemeClr>
            </a:glow>
          </a:effectLst>
        </p:grpSpPr>
        <p:sp>
          <p:nvSpPr>
            <p:cNvPr id="25" name="Rectangle 24"/>
            <p:cNvSpPr/>
            <p:nvPr/>
          </p:nvSpPr>
          <p:spPr>
            <a:xfrm>
              <a:off x="5167423" y="2519916"/>
              <a:ext cx="5805377" cy="149919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nvGrpSpPr>
            <p:cNvPr id="26" name="Group 25"/>
            <p:cNvGrpSpPr>
              <a:grpSpLocks/>
            </p:cNvGrpSpPr>
            <p:nvPr/>
          </p:nvGrpSpPr>
          <p:grpSpPr bwMode="auto">
            <a:xfrm>
              <a:off x="5602390" y="2869304"/>
              <a:ext cx="4935444" cy="646526"/>
              <a:chOff x="5559009" y="2766040"/>
              <a:chExt cx="4935444" cy="646526"/>
            </a:xfrm>
          </p:grpSpPr>
          <p:sp>
            <p:nvSpPr>
              <p:cNvPr id="27" name="TextBox 26"/>
              <p:cNvSpPr txBox="1"/>
              <p:nvPr/>
            </p:nvSpPr>
            <p:spPr>
              <a:xfrm>
                <a:off x="5559009" y="2766040"/>
                <a:ext cx="184727" cy="400268"/>
              </a:xfrm>
              <a:prstGeom prst="rect">
                <a:avLst/>
              </a:prstGeom>
              <a:noFill/>
            </p:spPr>
            <p:txBody>
              <a:bodyPr wrap="none">
                <a:spAutoFit/>
              </a:bodyPr>
              <a:lstStyle/>
              <a:p>
                <a:pPr eaLnBrk="1" fontAlgn="auto" hangingPunct="1">
                  <a:spcBef>
                    <a:spcPts val="0"/>
                  </a:spcBef>
                  <a:spcAft>
                    <a:spcPts val="0"/>
                  </a:spcAft>
                  <a:defRPr/>
                </a:pPr>
                <a:endParaRPr lang="en-US" sz="2000" b="1" dirty="0">
                  <a:solidFill>
                    <a:prstClr val="white">
                      <a:lumMod val="95000"/>
                    </a:prst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TextBox 27"/>
              <p:cNvSpPr txBox="1"/>
              <p:nvPr/>
            </p:nvSpPr>
            <p:spPr>
              <a:xfrm>
                <a:off x="5559009" y="3166248"/>
                <a:ext cx="4935444" cy="246318"/>
              </a:xfrm>
              <a:prstGeom prst="rect">
                <a:avLst/>
              </a:prstGeom>
              <a:noFill/>
            </p:spPr>
            <p:txBody>
              <a:bodyPr>
                <a:spAutoFit/>
              </a:bodyPr>
              <a:lstStyle/>
              <a:p>
                <a:pPr algn="just" eaLnBrk="1" fontAlgn="auto" hangingPunct="1">
                  <a:spcBef>
                    <a:spcPts val="0"/>
                  </a:spcBef>
                  <a:spcAft>
                    <a:spcPts val="0"/>
                  </a:spcAft>
                  <a:defRPr/>
                </a:pPr>
                <a:endParaRPr lang="en-US" sz="1000" dirty="0">
                  <a:solidFill>
                    <a:prstClr val="white">
                      <a:lumMod val="95000"/>
                    </a:prstClr>
                  </a:solidFill>
                  <a:latin typeface="Open Sans" panose="020B0606030504020204" pitchFamily="34" charset="0"/>
                  <a:ea typeface="Open Sans" panose="020B0606030504020204" pitchFamily="34" charset="0"/>
                  <a:cs typeface="Open Sans" panose="020B0606030504020204" pitchFamily="34" charset="0"/>
                </a:endParaRPr>
              </a:p>
            </p:txBody>
          </p:sp>
        </p:grpSp>
      </p:grpSp>
      <p:sp>
        <p:nvSpPr>
          <p:cNvPr id="29" name="Rectangle 28"/>
          <p:cNvSpPr/>
          <p:nvPr/>
        </p:nvSpPr>
        <p:spPr>
          <a:xfrm>
            <a:off x="370114" y="5903893"/>
            <a:ext cx="6096000" cy="954107"/>
          </a:xfrm>
          <a:prstGeom prst="rect">
            <a:avLst/>
          </a:prstGeom>
        </p:spPr>
        <p:txBody>
          <a:bodyPr>
            <a:spAutoFit/>
          </a:bodyPr>
          <a:lstStyle/>
          <a:p>
            <a:r>
              <a:rPr lang="en-US" sz="2800" dirty="0" smtClean="0">
                <a:solidFill>
                  <a:prstClr val="white"/>
                </a:solidFill>
                <a:latin typeface="Arial Narrow" pitchFamily="34" charset="0"/>
              </a:rPr>
              <a:t>Training Courses</a:t>
            </a:r>
            <a:endParaRPr lang="en-US" sz="2800" dirty="0" smtClean="0">
              <a:solidFill>
                <a:prstClr val="black"/>
              </a:solidFill>
              <a:latin typeface="Arial Narrow" pitchFamily="34" charset="0"/>
            </a:endParaRPr>
          </a:p>
          <a:p>
            <a:endParaRPr lang="en-US" sz="2800" dirty="0">
              <a:solidFill>
                <a:prstClr val="black"/>
              </a:solidFill>
            </a:endParaRPr>
          </a:p>
        </p:txBody>
      </p:sp>
      <p:grpSp>
        <p:nvGrpSpPr>
          <p:cNvPr id="30" name="Group 29"/>
          <p:cNvGrpSpPr/>
          <p:nvPr/>
        </p:nvGrpSpPr>
        <p:grpSpPr>
          <a:xfrm>
            <a:off x="7557590" y="5703663"/>
            <a:ext cx="710104" cy="958393"/>
            <a:chOff x="91441" y="-432648"/>
            <a:chExt cx="710104" cy="958393"/>
          </a:xfrm>
          <a:solidFill>
            <a:schemeClr val="accent2">
              <a:lumMod val="75000"/>
            </a:schemeClr>
          </a:solidFill>
        </p:grpSpPr>
        <p:grpSp>
          <p:nvGrpSpPr>
            <p:cNvPr id="31" name="Group 6"/>
            <p:cNvGrpSpPr/>
            <p:nvPr/>
          </p:nvGrpSpPr>
          <p:grpSpPr>
            <a:xfrm rot="5400000">
              <a:off x="18790" y="-359997"/>
              <a:ext cx="855405" cy="710104"/>
              <a:chOff x="0" y="655300"/>
              <a:chExt cx="1408942" cy="1169615"/>
            </a:xfrm>
            <a:grpFill/>
          </p:grpSpPr>
          <p:sp>
            <p:nvSpPr>
              <p:cNvPr id="33" name="Diamond 32"/>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sp>
            <p:nvSpPr>
              <p:cNvPr id="34" name="Diamond 33"/>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32" name="Diamond 31"/>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grpSp>
        <p:nvGrpSpPr>
          <p:cNvPr id="35" name="Group 34"/>
          <p:cNvGrpSpPr/>
          <p:nvPr/>
        </p:nvGrpSpPr>
        <p:grpSpPr>
          <a:xfrm>
            <a:off x="8204198" y="5913424"/>
            <a:ext cx="710104" cy="958393"/>
            <a:chOff x="91441" y="-432648"/>
            <a:chExt cx="710104" cy="958393"/>
          </a:xfrm>
          <a:solidFill>
            <a:schemeClr val="accent2">
              <a:lumMod val="75000"/>
            </a:schemeClr>
          </a:solidFill>
        </p:grpSpPr>
        <p:grpSp>
          <p:nvGrpSpPr>
            <p:cNvPr id="36" name="Group 6"/>
            <p:cNvGrpSpPr/>
            <p:nvPr/>
          </p:nvGrpSpPr>
          <p:grpSpPr>
            <a:xfrm rot="5400000">
              <a:off x="18790" y="-359997"/>
              <a:ext cx="855405" cy="710104"/>
              <a:chOff x="0" y="655300"/>
              <a:chExt cx="1408942" cy="1169615"/>
            </a:xfrm>
            <a:grpFill/>
          </p:grpSpPr>
          <p:sp>
            <p:nvSpPr>
              <p:cNvPr id="38" name="Diamond 37"/>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sp>
            <p:nvSpPr>
              <p:cNvPr id="39" name="Diamond 38"/>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37" name="Diamond 36"/>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grpSp>
        <p:nvGrpSpPr>
          <p:cNvPr id="40" name="Group 39"/>
          <p:cNvGrpSpPr/>
          <p:nvPr/>
        </p:nvGrpSpPr>
        <p:grpSpPr>
          <a:xfrm>
            <a:off x="8017279" y="5537216"/>
            <a:ext cx="710104" cy="958393"/>
            <a:chOff x="91441" y="-432648"/>
            <a:chExt cx="710104" cy="958393"/>
          </a:xfrm>
          <a:solidFill>
            <a:schemeClr val="accent2">
              <a:lumMod val="75000"/>
            </a:schemeClr>
          </a:solidFill>
        </p:grpSpPr>
        <p:grpSp>
          <p:nvGrpSpPr>
            <p:cNvPr id="41" name="Group 6"/>
            <p:cNvGrpSpPr/>
            <p:nvPr/>
          </p:nvGrpSpPr>
          <p:grpSpPr>
            <a:xfrm rot="5400000">
              <a:off x="18790" y="-359997"/>
              <a:ext cx="855405" cy="710104"/>
              <a:chOff x="0" y="655300"/>
              <a:chExt cx="1408942" cy="1169615"/>
            </a:xfrm>
            <a:grpFill/>
          </p:grpSpPr>
          <p:sp>
            <p:nvSpPr>
              <p:cNvPr id="43" name="Diamond 42"/>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sp>
            <p:nvSpPr>
              <p:cNvPr id="44" name="Diamond 43"/>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42" name="Diamond 41"/>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45" name="Rectangle 44"/>
          <p:cNvSpPr/>
          <p:nvPr/>
        </p:nvSpPr>
        <p:spPr>
          <a:xfrm rot="5400000">
            <a:off x="2048869" y="-1465295"/>
            <a:ext cx="966398" cy="4315000"/>
          </a:xfrm>
          <a:prstGeom prst="rect">
            <a:avLst/>
          </a:prstGeom>
          <a:solidFill>
            <a:schemeClr val="accent2">
              <a:lumMod val="75000"/>
            </a:schemeClr>
          </a:solid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dirty="0">
              <a:solidFill>
                <a:sysClr val="window" lastClr="FFFFFF"/>
              </a:solidFill>
              <a:latin typeface="Ubuntu" panose="020B0504030602030204" pitchFamily="34" charset="0"/>
            </a:endParaRPr>
          </a:p>
        </p:txBody>
      </p:sp>
      <p:grpSp>
        <p:nvGrpSpPr>
          <p:cNvPr id="46" name="Group 45"/>
          <p:cNvGrpSpPr/>
          <p:nvPr/>
        </p:nvGrpSpPr>
        <p:grpSpPr>
          <a:xfrm>
            <a:off x="45209" y="0"/>
            <a:ext cx="664894" cy="971457"/>
            <a:chOff x="45210" y="-445712"/>
            <a:chExt cx="664894" cy="971457"/>
          </a:xfrm>
          <a:solidFill>
            <a:schemeClr val="accent2">
              <a:lumMod val="75000"/>
            </a:schemeClr>
          </a:solidFill>
          <a:effectLst>
            <a:outerShdw blurRad="50800" dist="38100" dir="2700000" algn="tl" rotWithShape="0">
              <a:prstClr val="black">
                <a:alpha val="40000"/>
              </a:prstClr>
            </a:outerShdw>
          </a:effectLst>
        </p:grpSpPr>
        <p:grpSp>
          <p:nvGrpSpPr>
            <p:cNvPr id="47" name="Group 6"/>
            <p:cNvGrpSpPr/>
            <p:nvPr/>
          </p:nvGrpSpPr>
          <p:grpSpPr>
            <a:xfrm rot="5400000">
              <a:off x="-56578" y="-343924"/>
              <a:ext cx="868469" cy="664894"/>
              <a:chOff x="-21517" y="805914"/>
              <a:chExt cx="1430459" cy="1095151"/>
            </a:xfrm>
            <a:grpFill/>
          </p:grpSpPr>
          <p:sp>
            <p:nvSpPr>
              <p:cNvPr id="49" name="Diamond 48"/>
              <p:cNvSpPr/>
              <p:nvPr/>
            </p:nvSpPr>
            <p:spPr>
              <a:xfrm rot="5400000">
                <a:off x="-21518" y="805915"/>
                <a:ext cx="1095151" cy="1095150"/>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sp>
            <p:nvSpPr>
              <p:cNvPr id="50" name="Diamond 49"/>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48" name="Diamond 47"/>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grpSp>
        <p:nvGrpSpPr>
          <p:cNvPr id="51" name="Group 50"/>
          <p:cNvGrpSpPr/>
          <p:nvPr/>
        </p:nvGrpSpPr>
        <p:grpSpPr>
          <a:xfrm>
            <a:off x="4283167" y="574766"/>
            <a:ext cx="710104" cy="958393"/>
            <a:chOff x="91441" y="-432648"/>
            <a:chExt cx="710104" cy="958393"/>
          </a:xfrm>
          <a:solidFill>
            <a:schemeClr val="accent2">
              <a:lumMod val="75000"/>
            </a:schemeClr>
          </a:solidFill>
          <a:effectLst>
            <a:outerShdw blurRad="50800" dist="38100" dir="5400000" algn="t" rotWithShape="0">
              <a:prstClr val="black">
                <a:alpha val="40000"/>
              </a:prstClr>
            </a:outerShdw>
          </a:effectLst>
        </p:grpSpPr>
        <p:grpSp>
          <p:nvGrpSpPr>
            <p:cNvPr id="52" name="Group 6"/>
            <p:cNvGrpSpPr/>
            <p:nvPr/>
          </p:nvGrpSpPr>
          <p:grpSpPr>
            <a:xfrm rot="5400000">
              <a:off x="18790" y="-359997"/>
              <a:ext cx="855405" cy="710104"/>
              <a:chOff x="0" y="655300"/>
              <a:chExt cx="1408942" cy="1169615"/>
            </a:xfrm>
            <a:grpFill/>
          </p:grpSpPr>
          <p:sp>
            <p:nvSpPr>
              <p:cNvPr id="54" name="Diamond 53"/>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sp>
            <p:nvSpPr>
              <p:cNvPr id="55" name="Diamond 54"/>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53" name="Diamond 52"/>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56" name="Rectangle 55"/>
          <p:cNvSpPr/>
          <p:nvPr/>
        </p:nvSpPr>
        <p:spPr>
          <a:xfrm>
            <a:off x="758049" y="435820"/>
            <a:ext cx="3605474" cy="584775"/>
          </a:xfrm>
          <a:prstGeom prst="rect">
            <a:avLst/>
          </a:prstGeom>
        </p:spPr>
        <p:txBody>
          <a:bodyPr wrap="none">
            <a:spAutoFit/>
          </a:bodyPr>
          <a:lstStyle/>
          <a:p>
            <a:r>
              <a:rPr lang="en-US" sz="3200" b="1" dirty="0" smtClean="0">
                <a:solidFill>
                  <a:prstClr val="white"/>
                </a:solidFill>
                <a:effectLst>
                  <a:outerShdw blurRad="38100" dist="38100" dir="2700000" algn="tl">
                    <a:srgbClr val="000000">
                      <a:alpha val="43137"/>
                    </a:srgbClr>
                  </a:outerShdw>
                </a:effectLst>
              </a:rPr>
              <a:t>Green World Group </a:t>
            </a:r>
            <a:endParaRPr lang="en-US" sz="3200" b="1" dirty="0">
              <a:solidFill>
                <a:prstClr val="white"/>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57589" y="2106856"/>
            <a:ext cx="4335284" cy="3345395"/>
          </a:xfrm>
          <a:prstGeom prst="rect">
            <a:avLst/>
          </a:prstGeom>
          <a:ln>
            <a:solidFill>
              <a:srgbClr val="FFFF00"/>
            </a:solidFill>
          </a:ln>
          <a:effectLst>
            <a:outerShdw blurRad="292100" dist="139700" dir="2700000" algn="tl" rotWithShape="0">
              <a:srgbClr val="333333">
                <a:alpha val="65000"/>
              </a:srgbClr>
            </a:outerShdw>
          </a:effectLst>
        </p:spPr>
      </p:pic>
      <p:pic>
        <p:nvPicPr>
          <p:cNvPr id="58" name="Picture 5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423977" y="60984"/>
            <a:ext cx="2355647" cy="900689"/>
          </a:xfrm>
          <a:prstGeom prst="rect">
            <a:avLst/>
          </a:prstGeom>
        </p:spPr>
      </p:pic>
    </p:spTree>
    <p:extLst>
      <p:ext uri="{BB962C8B-B14F-4D97-AF65-F5344CB8AC3E}">
        <p14:creationId xmlns:p14="http://schemas.microsoft.com/office/powerpoint/2010/main" xmlns="" val="2436123774"/>
      </p:ext>
    </p:extLst>
  </p:cSld>
  <p:clrMapOvr>
    <a:masterClrMapping/>
  </p:clrMapOvr>
  <p:transition spd="slow">
    <p:wipe dir="r"/>
    <p:sndAc>
      <p:end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rot="5400000">
            <a:off x="2048869" y="-1465295"/>
            <a:ext cx="966398" cy="4315000"/>
          </a:xfrm>
          <a:prstGeom prst="rect">
            <a:avLst/>
          </a:prstGeom>
          <a:solidFill>
            <a:schemeClr val="accent2">
              <a:lumMod val="75000"/>
            </a:schemeClr>
          </a:solid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sysClr val="window" lastClr="FFFFFF"/>
              </a:solidFill>
              <a:effectLst/>
              <a:uLnTx/>
              <a:uFillTx/>
              <a:latin typeface="Ubuntu" panose="020B0504030602030204" pitchFamily="34" charset="0"/>
              <a:ea typeface="+mn-ea"/>
              <a:cs typeface="+mn-cs"/>
            </a:endParaRPr>
          </a:p>
        </p:txBody>
      </p:sp>
      <p:grpSp>
        <p:nvGrpSpPr>
          <p:cNvPr id="11" name="Group 10"/>
          <p:cNvGrpSpPr/>
          <p:nvPr/>
        </p:nvGrpSpPr>
        <p:grpSpPr>
          <a:xfrm>
            <a:off x="45209" y="0"/>
            <a:ext cx="664894" cy="971457"/>
            <a:chOff x="45210" y="-445712"/>
            <a:chExt cx="664894" cy="971457"/>
          </a:xfrm>
          <a:solidFill>
            <a:schemeClr val="accent2">
              <a:lumMod val="75000"/>
            </a:schemeClr>
          </a:solidFill>
          <a:effectLst>
            <a:outerShdw blurRad="50800" dist="38100" dir="2700000" algn="tl" rotWithShape="0">
              <a:prstClr val="black">
                <a:alpha val="40000"/>
              </a:prstClr>
            </a:outerShdw>
          </a:effectLst>
        </p:grpSpPr>
        <p:grpSp>
          <p:nvGrpSpPr>
            <p:cNvPr id="12" name="Group 6"/>
            <p:cNvGrpSpPr/>
            <p:nvPr/>
          </p:nvGrpSpPr>
          <p:grpSpPr>
            <a:xfrm rot="5400000">
              <a:off x="-56578" y="-343924"/>
              <a:ext cx="868469" cy="664894"/>
              <a:chOff x="-21517" y="805914"/>
              <a:chExt cx="1430459" cy="1095151"/>
            </a:xfrm>
            <a:grpFill/>
          </p:grpSpPr>
          <p:sp>
            <p:nvSpPr>
              <p:cNvPr id="14" name="Diamond 13"/>
              <p:cNvSpPr/>
              <p:nvPr/>
            </p:nvSpPr>
            <p:spPr>
              <a:xfrm rot="5400000">
                <a:off x="-21518" y="805915"/>
                <a:ext cx="1095151" cy="1095150"/>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15" name="Diamond 14"/>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13" name="Diamond 12"/>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grpSp>
        <p:nvGrpSpPr>
          <p:cNvPr id="16" name="Group 15"/>
          <p:cNvGrpSpPr/>
          <p:nvPr/>
        </p:nvGrpSpPr>
        <p:grpSpPr>
          <a:xfrm>
            <a:off x="4363523" y="471778"/>
            <a:ext cx="710104" cy="958393"/>
            <a:chOff x="91441" y="-432648"/>
            <a:chExt cx="710104" cy="958393"/>
          </a:xfrm>
          <a:solidFill>
            <a:schemeClr val="accent2">
              <a:lumMod val="75000"/>
            </a:schemeClr>
          </a:solidFill>
          <a:effectLst>
            <a:outerShdw blurRad="50800" dist="38100" dir="5400000" algn="t" rotWithShape="0">
              <a:prstClr val="black">
                <a:alpha val="40000"/>
              </a:prstClr>
            </a:outerShdw>
          </a:effectLst>
        </p:grpSpPr>
        <p:grpSp>
          <p:nvGrpSpPr>
            <p:cNvPr id="17" name="Group 6"/>
            <p:cNvGrpSpPr/>
            <p:nvPr/>
          </p:nvGrpSpPr>
          <p:grpSpPr>
            <a:xfrm rot="5400000">
              <a:off x="18790" y="-359997"/>
              <a:ext cx="855405" cy="710104"/>
              <a:chOff x="0" y="655300"/>
              <a:chExt cx="1408942" cy="1169615"/>
            </a:xfrm>
            <a:grpFill/>
          </p:grpSpPr>
          <p:sp>
            <p:nvSpPr>
              <p:cNvPr id="19" name="Diamond 18"/>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20" name="Diamond 19"/>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18" name="Diamond 17"/>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22" name="Rectangle 21"/>
          <p:cNvSpPr/>
          <p:nvPr/>
        </p:nvSpPr>
        <p:spPr>
          <a:xfrm>
            <a:off x="758049" y="435820"/>
            <a:ext cx="3605474" cy="584775"/>
          </a:xfrm>
          <a:prstGeom prst="rect">
            <a:avLst/>
          </a:prstGeom>
        </p:spPr>
        <p:txBody>
          <a:bodyPr wrap="none">
            <a:spAutoFit/>
          </a:bodyPr>
          <a:lstStyle/>
          <a:p>
            <a:r>
              <a:rPr lang="en-US" sz="3200" b="1" dirty="0" smtClean="0">
                <a:solidFill>
                  <a:schemeClr val="bg1"/>
                </a:solidFill>
                <a:effectLst>
                  <a:outerShdw blurRad="38100" dist="38100" dir="2700000" algn="tl">
                    <a:srgbClr val="000000">
                      <a:alpha val="43137"/>
                    </a:srgbClr>
                  </a:outerShdw>
                </a:effectLst>
              </a:rPr>
              <a:t>Green World Group </a:t>
            </a:r>
            <a:endParaRPr lang="en-US" sz="3200" b="1" dirty="0">
              <a:solidFill>
                <a:schemeClr val="bg1"/>
              </a:solidFill>
              <a:effectLst>
                <a:outerShdw blurRad="38100" dist="38100" dir="2700000" algn="tl">
                  <a:srgbClr val="000000">
                    <a:alpha val="43137"/>
                  </a:srgbClr>
                </a:outerShdw>
              </a:effectLst>
            </a:endParaRPr>
          </a:p>
        </p:txBody>
      </p:sp>
      <p:grpSp>
        <p:nvGrpSpPr>
          <p:cNvPr id="26" name="Group 25"/>
          <p:cNvGrpSpPr/>
          <p:nvPr/>
        </p:nvGrpSpPr>
        <p:grpSpPr>
          <a:xfrm flipH="1">
            <a:off x="556647" y="5381897"/>
            <a:ext cx="2888120" cy="1476103"/>
            <a:chOff x="411292" y="3262595"/>
            <a:chExt cx="3351815" cy="1799791"/>
          </a:xfrm>
          <a:solidFill>
            <a:schemeClr val="accent2">
              <a:lumMod val="75000"/>
            </a:schemeClr>
          </a:solidFill>
        </p:grpSpPr>
        <p:sp>
          <p:nvSpPr>
            <p:cNvPr id="27" name="Diamond 26"/>
            <p:cNvSpPr/>
            <p:nvPr/>
          </p:nvSpPr>
          <p:spPr>
            <a:xfrm>
              <a:off x="2220562" y="3358704"/>
              <a:ext cx="1542545" cy="154254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rPr>
                <a:t> </a:t>
              </a:r>
              <a:endParaRPr kumimoji="0" lang="pl-PL" sz="1800" b="0" i="0" u="none" strike="noStrike" kern="0" cap="none" spc="0" normalizeH="0" baseline="0" noProof="0" dirty="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28" name="Diamond 27"/>
            <p:cNvSpPr/>
            <p:nvPr/>
          </p:nvSpPr>
          <p:spPr>
            <a:xfrm>
              <a:off x="1791893" y="4128518"/>
              <a:ext cx="870286" cy="870286"/>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29" name="Diamond 28"/>
            <p:cNvSpPr/>
            <p:nvPr/>
          </p:nvSpPr>
          <p:spPr>
            <a:xfrm>
              <a:off x="1797948" y="3262595"/>
              <a:ext cx="870286" cy="870286"/>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30" name="Diamond 29"/>
            <p:cNvSpPr/>
            <p:nvPr/>
          </p:nvSpPr>
          <p:spPr>
            <a:xfrm>
              <a:off x="1548585" y="4563661"/>
              <a:ext cx="498725" cy="49872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31" name="Diamond 30"/>
            <p:cNvSpPr/>
            <p:nvPr/>
          </p:nvSpPr>
          <p:spPr>
            <a:xfrm>
              <a:off x="1424532" y="4558615"/>
              <a:ext cx="250876" cy="250876"/>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32" name="Diamond 31"/>
            <p:cNvSpPr/>
            <p:nvPr/>
          </p:nvSpPr>
          <p:spPr>
            <a:xfrm>
              <a:off x="808505" y="4585552"/>
              <a:ext cx="315697" cy="31569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33" name="Diamond 32"/>
            <p:cNvSpPr/>
            <p:nvPr/>
          </p:nvSpPr>
          <p:spPr>
            <a:xfrm>
              <a:off x="411292" y="4805268"/>
              <a:ext cx="191961" cy="191961"/>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2" name="TextBox 1"/>
          <p:cNvSpPr txBox="1"/>
          <p:nvPr/>
        </p:nvSpPr>
        <p:spPr>
          <a:xfrm>
            <a:off x="472464" y="1505133"/>
            <a:ext cx="11508865" cy="3539430"/>
          </a:xfrm>
          <a:prstGeom prst="rect">
            <a:avLst/>
          </a:prstGeom>
          <a:noFill/>
        </p:spPr>
        <p:txBody>
          <a:bodyPr wrap="square" rtlCol="0">
            <a:spAutoFit/>
          </a:bodyPr>
          <a:lstStyle/>
          <a:p>
            <a:pPr algn="just"/>
            <a:r>
              <a:rPr lang="en-US" sz="3200" dirty="0">
                <a:latin typeface="Arial Narrow" pitchFamily="34" charset="0"/>
              </a:rPr>
              <a:t>Green World Group is a world ‘s - Leading provider of health, safety, environmental, and quality management Training.</a:t>
            </a:r>
          </a:p>
          <a:p>
            <a:pPr algn="just"/>
            <a:endParaRPr lang="en-US" sz="3200" dirty="0">
              <a:latin typeface="Arial Narrow" pitchFamily="34" charset="0"/>
            </a:endParaRPr>
          </a:p>
          <a:p>
            <a:pPr algn="just"/>
            <a:r>
              <a:rPr lang="en-US" sz="3200" dirty="0">
                <a:latin typeface="Arial Narrow" pitchFamily="34" charset="0"/>
              </a:rPr>
              <a:t>We offer courses accredited by certified UK boards like </a:t>
            </a:r>
            <a:r>
              <a:rPr lang="en-US" sz="3200" b="1" dirty="0">
                <a:latin typeface="Arial Narrow" pitchFamily="34" charset="0"/>
              </a:rPr>
              <a:t>NEBOSH</a:t>
            </a:r>
            <a:r>
              <a:rPr lang="en-US" sz="3200" dirty="0">
                <a:latin typeface="Arial Narrow" pitchFamily="34" charset="0"/>
              </a:rPr>
              <a:t>, </a:t>
            </a:r>
            <a:r>
              <a:rPr lang="en-US" sz="3200" b="1" dirty="0">
                <a:latin typeface="Arial Narrow" pitchFamily="34" charset="0"/>
              </a:rPr>
              <a:t>IOSH</a:t>
            </a:r>
            <a:r>
              <a:rPr lang="en-US" sz="3200" dirty="0">
                <a:latin typeface="Arial Narrow" pitchFamily="34" charset="0"/>
              </a:rPr>
              <a:t>, </a:t>
            </a:r>
            <a:r>
              <a:rPr lang="en-US" sz="3200" b="1" dirty="0" smtClean="0">
                <a:latin typeface="Arial Narrow" pitchFamily="34" charset="0"/>
              </a:rPr>
              <a:t>IRCA </a:t>
            </a:r>
            <a:r>
              <a:rPr lang="en-US" sz="3200" dirty="0" smtClean="0">
                <a:latin typeface="Arial Narrow" pitchFamily="34" charset="0"/>
              </a:rPr>
              <a:t>Lead </a:t>
            </a:r>
            <a:r>
              <a:rPr lang="en-US" sz="3200" dirty="0">
                <a:latin typeface="Arial Narrow" pitchFamily="34" charset="0"/>
              </a:rPr>
              <a:t>Auditor Courses</a:t>
            </a:r>
            <a:r>
              <a:rPr lang="en-US" sz="3200" dirty="0" smtClean="0">
                <a:latin typeface="Arial Narrow" pitchFamily="34" charset="0"/>
              </a:rPr>
              <a:t>, </a:t>
            </a:r>
            <a:r>
              <a:rPr lang="en-US" sz="3200" b="1" dirty="0" smtClean="0">
                <a:latin typeface="Arial Narrow" pitchFamily="34" charset="0"/>
              </a:rPr>
              <a:t>RoSPA</a:t>
            </a:r>
            <a:r>
              <a:rPr lang="en-US" sz="3200" dirty="0" smtClean="0">
                <a:latin typeface="Arial Narrow" pitchFamily="34" charset="0"/>
              </a:rPr>
              <a:t> Accredited</a:t>
            </a:r>
            <a:r>
              <a:rPr lang="en-US" sz="3200" dirty="0">
                <a:latin typeface="Arial Narrow" pitchFamily="34" charset="0"/>
              </a:rPr>
              <a:t>  HSE </a:t>
            </a:r>
            <a:r>
              <a:rPr lang="en-US" sz="3200" dirty="0" smtClean="0">
                <a:latin typeface="Arial Narrow" pitchFamily="34" charset="0"/>
              </a:rPr>
              <a:t>Courses, </a:t>
            </a:r>
            <a:r>
              <a:rPr lang="en-US" sz="3200" b="1" dirty="0" smtClean="0">
                <a:latin typeface="Arial Narrow" pitchFamily="34" charset="0"/>
              </a:rPr>
              <a:t>National </a:t>
            </a:r>
            <a:r>
              <a:rPr lang="en-US" sz="3200" b="1" dirty="0">
                <a:latin typeface="Arial Narrow" pitchFamily="34" charset="0"/>
              </a:rPr>
              <a:t>Diploma </a:t>
            </a:r>
            <a:r>
              <a:rPr lang="en-US" sz="3200" b="1" dirty="0" smtClean="0">
                <a:latin typeface="Arial Narrow" pitchFamily="34" charset="0"/>
              </a:rPr>
              <a:t>Courses</a:t>
            </a:r>
            <a:r>
              <a:rPr lang="en-US" sz="3200" dirty="0">
                <a:latin typeface="Arial Narrow" pitchFamily="34" charset="0"/>
              </a:rPr>
              <a:t> </a:t>
            </a:r>
            <a:r>
              <a:rPr lang="en-US" sz="3200" dirty="0" smtClean="0">
                <a:latin typeface="Arial Narrow" pitchFamily="34" charset="0"/>
              </a:rPr>
              <a:t>in </a:t>
            </a:r>
            <a:r>
              <a:rPr lang="en-US" sz="3200" dirty="0">
                <a:latin typeface="Arial Narrow" pitchFamily="34" charset="0"/>
              </a:rPr>
              <a:t>addition to that we have a collection of short Term courses. </a:t>
            </a:r>
          </a:p>
        </p:txBody>
      </p:sp>
      <p:pic>
        <p:nvPicPr>
          <p:cNvPr id="25" name="Picture 2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423977" y="60984"/>
            <a:ext cx="2355647" cy="900689"/>
          </a:xfrm>
          <a:prstGeom prst="rect">
            <a:avLst/>
          </a:prstGeom>
        </p:spPr>
      </p:pic>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81952" y="2177501"/>
            <a:ext cx="7393577" cy="4401205"/>
          </a:xfrm>
          <a:prstGeom prst="rect">
            <a:avLst/>
          </a:prstGeom>
          <a:noFill/>
        </p:spPr>
        <p:txBody>
          <a:bodyPr wrap="square" rtlCol="0">
            <a:spAutoFit/>
          </a:bodyPr>
          <a:lstStyle/>
          <a:p>
            <a:pPr lvl="0" algn="just" defTabSz="992764" eaLnBrk="1" fontAlgn="auto" hangingPunct="1">
              <a:spcBef>
                <a:spcPts val="0"/>
              </a:spcBef>
              <a:spcAft>
                <a:spcPts val="0"/>
              </a:spcAft>
            </a:pPr>
            <a:r>
              <a:rPr lang="en-US" sz="2800" dirty="0">
                <a:solidFill>
                  <a:prstClr val="black"/>
                </a:solidFill>
                <a:latin typeface="Arial Narrow" pitchFamily="34" charset="0"/>
              </a:rPr>
              <a:t>ADOHSEM aims to enhance the skills, aptitude, and technical knowledge of the candidates with a course content that is tailored-made to suit industry-specific requirements. Staff of an organization is educated on industrial health, work hygiene, and accidental prevention techniques. Creating awareness when it comes to safety audits and health and safety management is critical, which is the main focus of ADOSHEM.      </a:t>
            </a:r>
          </a:p>
          <a:p>
            <a:pPr lvl="0" algn="just" defTabSz="992764" eaLnBrk="1" fontAlgn="auto" hangingPunct="1">
              <a:spcBef>
                <a:spcPts val="0"/>
              </a:spcBef>
              <a:spcAft>
                <a:spcPts val="0"/>
              </a:spcAft>
            </a:pPr>
            <a:r>
              <a:rPr lang="en-US" sz="2800" dirty="0">
                <a:solidFill>
                  <a:prstClr val="black"/>
                </a:solidFill>
                <a:latin typeface="Arial Narrow" pitchFamily="34" charset="0"/>
              </a:rPr>
              <a:t>    </a:t>
            </a:r>
            <a:endParaRPr lang="en-US" sz="2800" dirty="0">
              <a:latin typeface="Arial Narrow" pitchFamily="34" charset="0"/>
            </a:endParaRPr>
          </a:p>
        </p:txBody>
      </p:sp>
      <p:sp>
        <p:nvSpPr>
          <p:cNvPr id="22" name="TextBox 21"/>
          <p:cNvSpPr txBox="1"/>
          <p:nvPr/>
        </p:nvSpPr>
        <p:spPr>
          <a:xfrm>
            <a:off x="330241" y="1417450"/>
            <a:ext cx="12072169" cy="523220"/>
          </a:xfrm>
          <a:prstGeom prst="rect">
            <a:avLst/>
          </a:prstGeom>
          <a:noFill/>
        </p:spPr>
        <p:txBody>
          <a:bodyPr wrap="square" rtlCol="0">
            <a:spAutoFit/>
          </a:bodyPr>
          <a:lstStyle/>
          <a:p>
            <a:r>
              <a:rPr lang="en-US" sz="2800" b="1" dirty="0">
                <a:latin typeface="Arial Narrow" pitchFamily="34" charset="0"/>
              </a:rPr>
              <a:t>Advanced Diploma in Occupational Safety, Health, and Environmental Management</a:t>
            </a:r>
            <a:endParaRPr lang="en-US" sz="2800" dirty="0"/>
          </a:p>
        </p:txBody>
      </p:sp>
      <p:grpSp>
        <p:nvGrpSpPr>
          <p:cNvPr id="30" name="Group 29"/>
          <p:cNvGrpSpPr/>
          <p:nvPr/>
        </p:nvGrpSpPr>
        <p:grpSpPr>
          <a:xfrm>
            <a:off x="6926961" y="5620313"/>
            <a:ext cx="710104" cy="958393"/>
            <a:chOff x="91441" y="-432648"/>
            <a:chExt cx="710104" cy="958393"/>
          </a:xfrm>
          <a:solidFill>
            <a:schemeClr val="accent2">
              <a:lumMod val="75000"/>
            </a:schemeClr>
          </a:solidFill>
        </p:grpSpPr>
        <p:grpSp>
          <p:nvGrpSpPr>
            <p:cNvPr id="31" name="Group 6"/>
            <p:cNvGrpSpPr/>
            <p:nvPr/>
          </p:nvGrpSpPr>
          <p:grpSpPr>
            <a:xfrm rot="5400000">
              <a:off x="18790" y="-359997"/>
              <a:ext cx="855405" cy="710104"/>
              <a:chOff x="0" y="655300"/>
              <a:chExt cx="1408942" cy="1169615"/>
            </a:xfrm>
            <a:grpFill/>
          </p:grpSpPr>
          <p:sp>
            <p:nvSpPr>
              <p:cNvPr id="33" name="Diamond 32"/>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34" name="Diamond 33"/>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32" name="Diamond 31"/>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grpSp>
        <p:nvGrpSpPr>
          <p:cNvPr id="35" name="Group 34"/>
          <p:cNvGrpSpPr/>
          <p:nvPr/>
        </p:nvGrpSpPr>
        <p:grpSpPr>
          <a:xfrm>
            <a:off x="6527715" y="5780408"/>
            <a:ext cx="710104" cy="958393"/>
            <a:chOff x="91441" y="-432648"/>
            <a:chExt cx="710104" cy="958393"/>
          </a:xfrm>
          <a:solidFill>
            <a:schemeClr val="accent2">
              <a:lumMod val="75000"/>
            </a:schemeClr>
          </a:solidFill>
        </p:grpSpPr>
        <p:grpSp>
          <p:nvGrpSpPr>
            <p:cNvPr id="36" name="Group 6"/>
            <p:cNvGrpSpPr/>
            <p:nvPr/>
          </p:nvGrpSpPr>
          <p:grpSpPr>
            <a:xfrm rot="5400000">
              <a:off x="18790" y="-359997"/>
              <a:ext cx="855405" cy="710104"/>
              <a:chOff x="0" y="655300"/>
              <a:chExt cx="1408942" cy="1169615"/>
            </a:xfrm>
            <a:grpFill/>
          </p:grpSpPr>
          <p:sp>
            <p:nvSpPr>
              <p:cNvPr id="38" name="Diamond 37"/>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39" name="Diamond 38"/>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37" name="Diamond 36"/>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grpSp>
        <p:nvGrpSpPr>
          <p:cNvPr id="40" name="Group 39"/>
          <p:cNvGrpSpPr/>
          <p:nvPr/>
        </p:nvGrpSpPr>
        <p:grpSpPr>
          <a:xfrm>
            <a:off x="7320477" y="5407985"/>
            <a:ext cx="710104" cy="958393"/>
            <a:chOff x="91441" y="-432648"/>
            <a:chExt cx="710104" cy="958393"/>
          </a:xfrm>
          <a:solidFill>
            <a:schemeClr val="accent2">
              <a:lumMod val="75000"/>
            </a:schemeClr>
          </a:solidFill>
        </p:grpSpPr>
        <p:grpSp>
          <p:nvGrpSpPr>
            <p:cNvPr id="41" name="Group 6"/>
            <p:cNvGrpSpPr/>
            <p:nvPr/>
          </p:nvGrpSpPr>
          <p:grpSpPr>
            <a:xfrm rot="5400000">
              <a:off x="18790" y="-359997"/>
              <a:ext cx="855405" cy="710104"/>
              <a:chOff x="0" y="655300"/>
              <a:chExt cx="1408942" cy="1169615"/>
            </a:xfrm>
            <a:grpFill/>
          </p:grpSpPr>
          <p:sp>
            <p:nvSpPr>
              <p:cNvPr id="43" name="Diamond 42"/>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44" name="Diamond 43"/>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42" name="Diamond 41"/>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45" name="Rectangle 44"/>
          <p:cNvSpPr/>
          <p:nvPr/>
        </p:nvSpPr>
        <p:spPr>
          <a:xfrm rot="5400000">
            <a:off x="2048869" y="-1465295"/>
            <a:ext cx="966398" cy="4315000"/>
          </a:xfrm>
          <a:prstGeom prst="rect">
            <a:avLst/>
          </a:prstGeom>
          <a:solidFill>
            <a:schemeClr val="accent2">
              <a:lumMod val="75000"/>
            </a:schemeClr>
          </a:solid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sysClr val="window" lastClr="FFFFFF"/>
              </a:solidFill>
              <a:effectLst/>
              <a:uLnTx/>
              <a:uFillTx/>
              <a:latin typeface="Ubuntu" panose="020B0504030602030204" pitchFamily="34" charset="0"/>
              <a:ea typeface="+mn-ea"/>
              <a:cs typeface="+mn-cs"/>
            </a:endParaRPr>
          </a:p>
        </p:txBody>
      </p:sp>
      <p:grpSp>
        <p:nvGrpSpPr>
          <p:cNvPr id="46" name="Group 45"/>
          <p:cNvGrpSpPr/>
          <p:nvPr/>
        </p:nvGrpSpPr>
        <p:grpSpPr>
          <a:xfrm>
            <a:off x="45209" y="0"/>
            <a:ext cx="664894" cy="971457"/>
            <a:chOff x="45210" y="-445712"/>
            <a:chExt cx="664894" cy="971457"/>
          </a:xfrm>
          <a:solidFill>
            <a:schemeClr val="accent2">
              <a:lumMod val="75000"/>
            </a:schemeClr>
          </a:solidFill>
          <a:effectLst>
            <a:outerShdw blurRad="50800" dist="38100" dir="2700000" algn="tl" rotWithShape="0">
              <a:prstClr val="black">
                <a:alpha val="40000"/>
              </a:prstClr>
            </a:outerShdw>
          </a:effectLst>
        </p:grpSpPr>
        <p:grpSp>
          <p:nvGrpSpPr>
            <p:cNvPr id="47" name="Group 6"/>
            <p:cNvGrpSpPr/>
            <p:nvPr/>
          </p:nvGrpSpPr>
          <p:grpSpPr>
            <a:xfrm rot="5400000">
              <a:off x="-56578" y="-343924"/>
              <a:ext cx="868469" cy="664894"/>
              <a:chOff x="-21517" y="805914"/>
              <a:chExt cx="1430459" cy="1095151"/>
            </a:xfrm>
            <a:grpFill/>
          </p:grpSpPr>
          <p:sp>
            <p:nvSpPr>
              <p:cNvPr id="49" name="Diamond 48"/>
              <p:cNvSpPr/>
              <p:nvPr/>
            </p:nvSpPr>
            <p:spPr>
              <a:xfrm rot="5400000">
                <a:off x="-21518" y="805915"/>
                <a:ext cx="1095151" cy="1095150"/>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50" name="Diamond 49"/>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48" name="Diamond 47"/>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grpSp>
        <p:nvGrpSpPr>
          <p:cNvPr id="51" name="Group 50"/>
          <p:cNvGrpSpPr/>
          <p:nvPr/>
        </p:nvGrpSpPr>
        <p:grpSpPr>
          <a:xfrm>
            <a:off x="4283167" y="574766"/>
            <a:ext cx="710104" cy="958393"/>
            <a:chOff x="91441" y="-432648"/>
            <a:chExt cx="710104" cy="958393"/>
          </a:xfrm>
          <a:solidFill>
            <a:schemeClr val="accent2">
              <a:lumMod val="75000"/>
            </a:schemeClr>
          </a:solidFill>
          <a:effectLst>
            <a:outerShdw blurRad="50800" dist="38100" dir="5400000" algn="t" rotWithShape="0">
              <a:prstClr val="black">
                <a:alpha val="40000"/>
              </a:prstClr>
            </a:outerShdw>
          </a:effectLst>
        </p:grpSpPr>
        <p:grpSp>
          <p:nvGrpSpPr>
            <p:cNvPr id="52" name="Group 6"/>
            <p:cNvGrpSpPr/>
            <p:nvPr/>
          </p:nvGrpSpPr>
          <p:grpSpPr>
            <a:xfrm rot="5400000">
              <a:off x="18790" y="-359997"/>
              <a:ext cx="855405" cy="710104"/>
              <a:chOff x="0" y="655300"/>
              <a:chExt cx="1408942" cy="1169615"/>
            </a:xfrm>
            <a:grpFill/>
          </p:grpSpPr>
          <p:sp>
            <p:nvSpPr>
              <p:cNvPr id="54" name="Diamond 53"/>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55" name="Diamond 54"/>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53" name="Diamond 52"/>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56" name="Rectangle 55"/>
          <p:cNvSpPr/>
          <p:nvPr/>
        </p:nvSpPr>
        <p:spPr>
          <a:xfrm>
            <a:off x="758049" y="435820"/>
            <a:ext cx="3605474" cy="584775"/>
          </a:xfrm>
          <a:prstGeom prst="rect">
            <a:avLst/>
          </a:prstGeom>
        </p:spPr>
        <p:txBody>
          <a:bodyPr wrap="none">
            <a:spAutoFit/>
          </a:bodyPr>
          <a:lstStyle/>
          <a:p>
            <a:r>
              <a:rPr lang="en-US" sz="3200" b="1" dirty="0" smtClean="0">
                <a:solidFill>
                  <a:schemeClr val="bg1"/>
                </a:solidFill>
                <a:effectLst>
                  <a:outerShdw blurRad="38100" dist="38100" dir="2700000" algn="tl">
                    <a:srgbClr val="000000">
                      <a:alpha val="43137"/>
                    </a:srgbClr>
                  </a:outerShdw>
                </a:effectLst>
              </a:rPr>
              <a:t>Green World Group </a:t>
            </a:r>
            <a:endParaRPr lang="en-US" sz="3200" b="1" dirty="0">
              <a:solidFill>
                <a:schemeClr val="bg1"/>
              </a:solidFill>
              <a:effectLst>
                <a:outerShdw blurRad="38100" dist="38100" dir="2700000" algn="tl">
                  <a:srgbClr val="000000">
                    <a:alpha val="43137"/>
                  </a:srgbClr>
                </a:outerShdw>
              </a:effectLst>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xmlns="" val="0"/>
              </a:ext>
            </a:extLst>
          </a:blip>
          <a:srcRect l="55338" r="2165"/>
          <a:stretch/>
        </p:blipFill>
        <p:spPr>
          <a:xfrm>
            <a:off x="7979748" y="2446443"/>
            <a:ext cx="3742628" cy="2686692"/>
          </a:xfrm>
          <a:prstGeom prst="rect">
            <a:avLst/>
          </a:prstGeom>
          <a:ln>
            <a:solidFill>
              <a:srgbClr val="FFFF00"/>
            </a:solidFill>
          </a:ln>
          <a:effectLst>
            <a:outerShdw blurRad="292100" dist="139700" dir="2700000" algn="tl" rotWithShape="0">
              <a:srgbClr val="333333">
                <a:alpha val="65000"/>
              </a:srgbClr>
            </a:outerShdw>
          </a:effectLst>
        </p:spPr>
      </p:pic>
      <p:pic>
        <p:nvPicPr>
          <p:cNvPr id="58" name="Picture 5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423977" y="60984"/>
            <a:ext cx="2355647" cy="900689"/>
          </a:xfrm>
          <a:prstGeom prst="rect">
            <a:avLst/>
          </a:prstGeom>
        </p:spPr>
      </p:pic>
    </p:spTree>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33571" y="2133221"/>
            <a:ext cx="6844019" cy="3539430"/>
          </a:xfrm>
          <a:prstGeom prst="rect">
            <a:avLst/>
          </a:prstGeom>
          <a:noFill/>
        </p:spPr>
        <p:txBody>
          <a:bodyPr wrap="square" rtlCol="0">
            <a:spAutoFit/>
          </a:bodyPr>
          <a:lstStyle/>
          <a:p>
            <a:pPr algn="just" defTabSz="992764" eaLnBrk="1" fontAlgn="auto" hangingPunct="1">
              <a:spcBef>
                <a:spcPts val="0"/>
              </a:spcBef>
              <a:spcAft>
                <a:spcPts val="0"/>
              </a:spcAft>
            </a:pPr>
            <a:r>
              <a:rPr lang="en-US" sz="2800" dirty="0">
                <a:solidFill>
                  <a:prstClr val="black"/>
                </a:solidFill>
                <a:latin typeface="Arial Narrow" pitchFamily="34" charset="0"/>
              </a:rPr>
              <a:t>This course emphasizes on the various regulations and practices for electrical safety. It provides best international management practices for the safe handling operations of personnel working in generation, transmission and dealing with power distribution issues. And it is intended for the electricity generating, power transmission and distribution sectors.</a:t>
            </a:r>
          </a:p>
        </p:txBody>
      </p:sp>
      <p:sp>
        <p:nvSpPr>
          <p:cNvPr id="22" name="TextBox 21"/>
          <p:cNvSpPr txBox="1"/>
          <p:nvPr/>
        </p:nvSpPr>
        <p:spPr>
          <a:xfrm>
            <a:off x="318838" y="1505706"/>
            <a:ext cx="10885782" cy="584775"/>
          </a:xfrm>
          <a:prstGeom prst="rect">
            <a:avLst/>
          </a:prstGeom>
          <a:noFill/>
        </p:spPr>
        <p:txBody>
          <a:bodyPr wrap="square" rtlCol="0">
            <a:spAutoFit/>
          </a:bodyPr>
          <a:lstStyle/>
          <a:p>
            <a:r>
              <a:rPr lang="en-US" sz="3200" b="1" dirty="0">
                <a:solidFill>
                  <a:prstClr val="black"/>
                </a:solidFill>
                <a:latin typeface="Arial Narrow" pitchFamily="34" charset="0"/>
              </a:rPr>
              <a:t>Diploma in Electrical Safety</a:t>
            </a:r>
            <a:endParaRPr lang="en-US" sz="3200" dirty="0">
              <a:solidFill>
                <a:prstClr val="black"/>
              </a:solidFill>
            </a:endParaRPr>
          </a:p>
        </p:txBody>
      </p:sp>
      <p:grpSp>
        <p:nvGrpSpPr>
          <p:cNvPr id="24" name="Group 1"/>
          <p:cNvGrpSpPr>
            <a:grpSpLocks/>
          </p:cNvGrpSpPr>
          <p:nvPr/>
        </p:nvGrpSpPr>
        <p:grpSpPr bwMode="auto">
          <a:xfrm flipV="1">
            <a:off x="0" y="5818687"/>
            <a:ext cx="3267170" cy="843371"/>
            <a:chOff x="5167423" y="2519916"/>
            <a:chExt cx="5805377" cy="1499191"/>
          </a:xfrm>
          <a:effectLst>
            <a:glow rad="101600">
              <a:schemeClr val="accent2">
                <a:satMod val="175000"/>
                <a:alpha val="40000"/>
              </a:schemeClr>
            </a:glow>
          </a:effectLst>
        </p:grpSpPr>
        <p:sp>
          <p:nvSpPr>
            <p:cNvPr id="25" name="Rectangle 24"/>
            <p:cNvSpPr/>
            <p:nvPr/>
          </p:nvSpPr>
          <p:spPr>
            <a:xfrm>
              <a:off x="5167423" y="2519916"/>
              <a:ext cx="5805377" cy="149919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nvGrpSpPr>
            <p:cNvPr id="26" name="Group 25"/>
            <p:cNvGrpSpPr>
              <a:grpSpLocks/>
            </p:cNvGrpSpPr>
            <p:nvPr/>
          </p:nvGrpSpPr>
          <p:grpSpPr bwMode="auto">
            <a:xfrm>
              <a:off x="5602390" y="2869304"/>
              <a:ext cx="4935444" cy="646526"/>
              <a:chOff x="5559009" y="2766040"/>
              <a:chExt cx="4935444" cy="646526"/>
            </a:xfrm>
          </p:grpSpPr>
          <p:sp>
            <p:nvSpPr>
              <p:cNvPr id="27" name="TextBox 26"/>
              <p:cNvSpPr txBox="1"/>
              <p:nvPr/>
            </p:nvSpPr>
            <p:spPr>
              <a:xfrm>
                <a:off x="5559009" y="2766040"/>
                <a:ext cx="184727" cy="400268"/>
              </a:xfrm>
              <a:prstGeom prst="rect">
                <a:avLst/>
              </a:prstGeom>
              <a:noFill/>
            </p:spPr>
            <p:txBody>
              <a:bodyPr wrap="none">
                <a:spAutoFit/>
              </a:bodyPr>
              <a:lstStyle/>
              <a:p>
                <a:pPr eaLnBrk="1" fontAlgn="auto" hangingPunct="1">
                  <a:spcBef>
                    <a:spcPts val="0"/>
                  </a:spcBef>
                  <a:spcAft>
                    <a:spcPts val="0"/>
                  </a:spcAft>
                  <a:defRPr/>
                </a:pPr>
                <a:endParaRPr lang="en-US" sz="2000" b="1" dirty="0">
                  <a:solidFill>
                    <a:prstClr val="white">
                      <a:lumMod val="95000"/>
                    </a:prst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TextBox 27"/>
              <p:cNvSpPr txBox="1"/>
              <p:nvPr/>
            </p:nvSpPr>
            <p:spPr>
              <a:xfrm>
                <a:off x="5559009" y="3166248"/>
                <a:ext cx="4935444" cy="246318"/>
              </a:xfrm>
              <a:prstGeom prst="rect">
                <a:avLst/>
              </a:prstGeom>
              <a:noFill/>
            </p:spPr>
            <p:txBody>
              <a:bodyPr>
                <a:spAutoFit/>
              </a:bodyPr>
              <a:lstStyle/>
              <a:p>
                <a:pPr algn="just" eaLnBrk="1" fontAlgn="auto" hangingPunct="1">
                  <a:spcBef>
                    <a:spcPts val="0"/>
                  </a:spcBef>
                  <a:spcAft>
                    <a:spcPts val="0"/>
                  </a:spcAft>
                  <a:defRPr/>
                </a:pPr>
                <a:endParaRPr lang="en-US" sz="1000" dirty="0">
                  <a:solidFill>
                    <a:prstClr val="white">
                      <a:lumMod val="95000"/>
                    </a:prstClr>
                  </a:solidFill>
                  <a:latin typeface="Open Sans" panose="020B0606030504020204" pitchFamily="34" charset="0"/>
                  <a:ea typeface="Open Sans" panose="020B0606030504020204" pitchFamily="34" charset="0"/>
                  <a:cs typeface="Open Sans" panose="020B0606030504020204" pitchFamily="34" charset="0"/>
                </a:endParaRPr>
              </a:p>
            </p:txBody>
          </p:sp>
        </p:grpSp>
      </p:grpSp>
      <p:sp>
        <p:nvSpPr>
          <p:cNvPr id="29" name="Rectangle 28"/>
          <p:cNvSpPr/>
          <p:nvPr/>
        </p:nvSpPr>
        <p:spPr>
          <a:xfrm>
            <a:off x="370114" y="5903893"/>
            <a:ext cx="6096000" cy="954107"/>
          </a:xfrm>
          <a:prstGeom prst="rect">
            <a:avLst/>
          </a:prstGeom>
        </p:spPr>
        <p:txBody>
          <a:bodyPr>
            <a:spAutoFit/>
          </a:bodyPr>
          <a:lstStyle/>
          <a:p>
            <a:r>
              <a:rPr lang="en-US" sz="2800" dirty="0" smtClean="0">
                <a:solidFill>
                  <a:prstClr val="white"/>
                </a:solidFill>
                <a:latin typeface="Arial Narrow" pitchFamily="34" charset="0"/>
              </a:rPr>
              <a:t>Training Courses</a:t>
            </a:r>
            <a:endParaRPr lang="en-US" sz="2800" dirty="0" smtClean="0">
              <a:solidFill>
                <a:prstClr val="black"/>
              </a:solidFill>
              <a:latin typeface="Arial Narrow" pitchFamily="34" charset="0"/>
            </a:endParaRPr>
          </a:p>
          <a:p>
            <a:endParaRPr lang="en-US" sz="2800" dirty="0">
              <a:solidFill>
                <a:prstClr val="black"/>
              </a:solidFill>
            </a:endParaRPr>
          </a:p>
        </p:txBody>
      </p:sp>
      <p:grpSp>
        <p:nvGrpSpPr>
          <p:cNvPr id="30" name="Group 29"/>
          <p:cNvGrpSpPr/>
          <p:nvPr/>
        </p:nvGrpSpPr>
        <p:grpSpPr>
          <a:xfrm>
            <a:off x="7557590" y="5703663"/>
            <a:ext cx="710104" cy="958393"/>
            <a:chOff x="91441" y="-432648"/>
            <a:chExt cx="710104" cy="958393"/>
          </a:xfrm>
          <a:solidFill>
            <a:schemeClr val="accent2">
              <a:lumMod val="75000"/>
            </a:schemeClr>
          </a:solidFill>
        </p:grpSpPr>
        <p:grpSp>
          <p:nvGrpSpPr>
            <p:cNvPr id="31" name="Group 6"/>
            <p:cNvGrpSpPr/>
            <p:nvPr/>
          </p:nvGrpSpPr>
          <p:grpSpPr>
            <a:xfrm rot="5400000">
              <a:off x="18790" y="-359997"/>
              <a:ext cx="855405" cy="710104"/>
              <a:chOff x="0" y="655300"/>
              <a:chExt cx="1408942" cy="1169615"/>
            </a:xfrm>
            <a:grpFill/>
          </p:grpSpPr>
          <p:sp>
            <p:nvSpPr>
              <p:cNvPr id="33" name="Diamond 32"/>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sp>
            <p:nvSpPr>
              <p:cNvPr id="34" name="Diamond 33"/>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32" name="Diamond 31"/>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grpSp>
        <p:nvGrpSpPr>
          <p:cNvPr id="35" name="Group 34"/>
          <p:cNvGrpSpPr/>
          <p:nvPr/>
        </p:nvGrpSpPr>
        <p:grpSpPr>
          <a:xfrm>
            <a:off x="8418315" y="5483270"/>
            <a:ext cx="710104" cy="958393"/>
            <a:chOff x="91441" y="-432648"/>
            <a:chExt cx="710104" cy="958393"/>
          </a:xfrm>
          <a:solidFill>
            <a:schemeClr val="accent2">
              <a:lumMod val="75000"/>
            </a:schemeClr>
          </a:solidFill>
        </p:grpSpPr>
        <p:grpSp>
          <p:nvGrpSpPr>
            <p:cNvPr id="36" name="Group 6"/>
            <p:cNvGrpSpPr/>
            <p:nvPr/>
          </p:nvGrpSpPr>
          <p:grpSpPr>
            <a:xfrm rot="5400000">
              <a:off x="18790" y="-359997"/>
              <a:ext cx="855405" cy="710104"/>
              <a:chOff x="0" y="655300"/>
              <a:chExt cx="1408942" cy="1169615"/>
            </a:xfrm>
            <a:grpFill/>
          </p:grpSpPr>
          <p:sp>
            <p:nvSpPr>
              <p:cNvPr id="38" name="Diamond 37"/>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sp>
            <p:nvSpPr>
              <p:cNvPr id="39" name="Diamond 38"/>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37" name="Diamond 36"/>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grpSp>
        <p:nvGrpSpPr>
          <p:cNvPr id="40" name="Group 39"/>
          <p:cNvGrpSpPr/>
          <p:nvPr/>
        </p:nvGrpSpPr>
        <p:grpSpPr>
          <a:xfrm>
            <a:off x="8014101" y="5558785"/>
            <a:ext cx="710104" cy="958393"/>
            <a:chOff x="91441" y="-432648"/>
            <a:chExt cx="710104" cy="958393"/>
          </a:xfrm>
          <a:solidFill>
            <a:schemeClr val="accent2">
              <a:lumMod val="75000"/>
            </a:schemeClr>
          </a:solidFill>
        </p:grpSpPr>
        <p:grpSp>
          <p:nvGrpSpPr>
            <p:cNvPr id="41" name="Group 6"/>
            <p:cNvGrpSpPr/>
            <p:nvPr/>
          </p:nvGrpSpPr>
          <p:grpSpPr>
            <a:xfrm rot="5400000">
              <a:off x="18790" y="-359997"/>
              <a:ext cx="855405" cy="710104"/>
              <a:chOff x="0" y="655300"/>
              <a:chExt cx="1408942" cy="1169615"/>
            </a:xfrm>
            <a:grpFill/>
          </p:grpSpPr>
          <p:sp>
            <p:nvSpPr>
              <p:cNvPr id="43" name="Diamond 42"/>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sp>
            <p:nvSpPr>
              <p:cNvPr id="44" name="Diamond 43"/>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42" name="Diamond 41"/>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45" name="Rectangle 44"/>
          <p:cNvSpPr/>
          <p:nvPr/>
        </p:nvSpPr>
        <p:spPr>
          <a:xfrm rot="5400000">
            <a:off x="2048869" y="-1465295"/>
            <a:ext cx="966398" cy="4315000"/>
          </a:xfrm>
          <a:prstGeom prst="rect">
            <a:avLst/>
          </a:prstGeom>
          <a:solidFill>
            <a:schemeClr val="accent2">
              <a:lumMod val="75000"/>
            </a:schemeClr>
          </a:solid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dirty="0">
              <a:solidFill>
                <a:sysClr val="window" lastClr="FFFFFF"/>
              </a:solidFill>
              <a:latin typeface="Ubuntu" panose="020B0504030602030204" pitchFamily="34" charset="0"/>
            </a:endParaRPr>
          </a:p>
        </p:txBody>
      </p:sp>
      <p:grpSp>
        <p:nvGrpSpPr>
          <p:cNvPr id="46" name="Group 45"/>
          <p:cNvGrpSpPr/>
          <p:nvPr/>
        </p:nvGrpSpPr>
        <p:grpSpPr>
          <a:xfrm>
            <a:off x="45209" y="0"/>
            <a:ext cx="664894" cy="971457"/>
            <a:chOff x="45210" y="-445712"/>
            <a:chExt cx="664894" cy="971457"/>
          </a:xfrm>
          <a:solidFill>
            <a:schemeClr val="accent2">
              <a:lumMod val="75000"/>
            </a:schemeClr>
          </a:solidFill>
          <a:effectLst>
            <a:outerShdw blurRad="50800" dist="38100" dir="2700000" algn="tl" rotWithShape="0">
              <a:prstClr val="black">
                <a:alpha val="40000"/>
              </a:prstClr>
            </a:outerShdw>
          </a:effectLst>
        </p:grpSpPr>
        <p:grpSp>
          <p:nvGrpSpPr>
            <p:cNvPr id="47" name="Group 6"/>
            <p:cNvGrpSpPr/>
            <p:nvPr/>
          </p:nvGrpSpPr>
          <p:grpSpPr>
            <a:xfrm rot="5400000">
              <a:off x="-56578" y="-343924"/>
              <a:ext cx="868469" cy="664894"/>
              <a:chOff x="-21517" y="805914"/>
              <a:chExt cx="1430459" cy="1095151"/>
            </a:xfrm>
            <a:grpFill/>
          </p:grpSpPr>
          <p:sp>
            <p:nvSpPr>
              <p:cNvPr id="49" name="Diamond 48"/>
              <p:cNvSpPr/>
              <p:nvPr/>
            </p:nvSpPr>
            <p:spPr>
              <a:xfrm rot="5400000">
                <a:off x="-21518" y="805915"/>
                <a:ext cx="1095151" cy="1095150"/>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sp>
            <p:nvSpPr>
              <p:cNvPr id="50" name="Diamond 49"/>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48" name="Diamond 47"/>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grpSp>
        <p:nvGrpSpPr>
          <p:cNvPr id="51" name="Group 50"/>
          <p:cNvGrpSpPr/>
          <p:nvPr/>
        </p:nvGrpSpPr>
        <p:grpSpPr>
          <a:xfrm>
            <a:off x="4283167" y="574766"/>
            <a:ext cx="710104" cy="958393"/>
            <a:chOff x="91441" y="-432648"/>
            <a:chExt cx="710104" cy="958393"/>
          </a:xfrm>
          <a:solidFill>
            <a:schemeClr val="accent2">
              <a:lumMod val="75000"/>
            </a:schemeClr>
          </a:solidFill>
          <a:effectLst>
            <a:outerShdw blurRad="50800" dist="38100" dir="5400000" algn="t" rotWithShape="0">
              <a:prstClr val="black">
                <a:alpha val="40000"/>
              </a:prstClr>
            </a:outerShdw>
          </a:effectLst>
        </p:grpSpPr>
        <p:grpSp>
          <p:nvGrpSpPr>
            <p:cNvPr id="52" name="Group 6"/>
            <p:cNvGrpSpPr/>
            <p:nvPr/>
          </p:nvGrpSpPr>
          <p:grpSpPr>
            <a:xfrm rot="5400000">
              <a:off x="18790" y="-359997"/>
              <a:ext cx="855405" cy="710104"/>
              <a:chOff x="0" y="655300"/>
              <a:chExt cx="1408942" cy="1169615"/>
            </a:xfrm>
            <a:grpFill/>
          </p:grpSpPr>
          <p:sp>
            <p:nvSpPr>
              <p:cNvPr id="54" name="Diamond 53"/>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sp>
            <p:nvSpPr>
              <p:cNvPr id="55" name="Diamond 54"/>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53" name="Diamond 52"/>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56" name="Rectangle 55"/>
          <p:cNvSpPr/>
          <p:nvPr/>
        </p:nvSpPr>
        <p:spPr>
          <a:xfrm>
            <a:off x="758049" y="435820"/>
            <a:ext cx="3605474" cy="584775"/>
          </a:xfrm>
          <a:prstGeom prst="rect">
            <a:avLst/>
          </a:prstGeom>
        </p:spPr>
        <p:txBody>
          <a:bodyPr wrap="none">
            <a:spAutoFit/>
          </a:bodyPr>
          <a:lstStyle/>
          <a:p>
            <a:r>
              <a:rPr lang="en-US" sz="3200" b="1" dirty="0" smtClean="0">
                <a:solidFill>
                  <a:prstClr val="white"/>
                </a:solidFill>
                <a:effectLst>
                  <a:outerShdw blurRad="38100" dist="38100" dir="2700000" algn="tl">
                    <a:srgbClr val="000000">
                      <a:alpha val="43137"/>
                    </a:srgbClr>
                  </a:outerShdw>
                </a:effectLst>
              </a:rPr>
              <a:t>Green World Group </a:t>
            </a:r>
            <a:endParaRPr lang="en-US" sz="3200" b="1" dirty="0">
              <a:solidFill>
                <a:prstClr val="white"/>
              </a:solidFill>
              <a:effectLst>
                <a:outerShdw blurRad="38100" dist="38100" dir="2700000" algn="tl">
                  <a:srgbClr val="000000">
                    <a:alpha val="43137"/>
                  </a:srgbClr>
                </a:outerShdw>
              </a:effectLst>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xmlns="" val="0"/>
              </a:ext>
            </a:extLst>
          </a:blip>
          <a:srcRect l="22148" t="7687" r="13395" b="11645"/>
          <a:stretch/>
        </p:blipFill>
        <p:spPr>
          <a:xfrm>
            <a:off x="7416207" y="2090481"/>
            <a:ext cx="4417453" cy="3116587"/>
          </a:xfrm>
          <a:prstGeom prst="rect">
            <a:avLst/>
          </a:prstGeom>
          <a:ln>
            <a:solidFill>
              <a:srgbClr val="FFFF00"/>
            </a:solidFill>
          </a:ln>
          <a:effectLst>
            <a:outerShdw blurRad="292100" dist="139700" dir="2700000" algn="tl" rotWithShape="0">
              <a:srgbClr val="333333">
                <a:alpha val="65000"/>
              </a:srgbClr>
            </a:outerShdw>
          </a:effectLst>
        </p:spPr>
      </p:pic>
      <p:pic>
        <p:nvPicPr>
          <p:cNvPr id="58" name="Picture 5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423977" y="60984"/>
            <a:ext cx="2355647" cy="900689"/>
          </a:xfrm>
          <a:prstGeom prst="rect">
            <a:avLst/>
          </a:prstGeom>
        </p:spPr>
      </p:pic>
    </p:spTree>
    <p:extLst>
      <p:ext uri="{BB962C8B-B14F-4D97-AF65-F5344CB8AC3E}">
        <p14:creationId xmlns:p14="http://schemas.microsoft.com/office/powerpoint/2010/main" xmlns="" val="1663937919"/>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882188" y="6534150"/>
            <a:ext cx="184731" cy="246221"/>
          </a:xfrm>
          <a:prstGeom prst="rect">
            <a:avLst/>
          </a:prstGeom>
          <a:noFill/>
        </p:spPr>
        <p:txBody>
          <a:bodyPr wrap="none">
            <a:spAutoFit/>
          </a:bodyPr>
          <a:lstStyle/>
          <a:p>
            <a:pPr eaLnBrk="1" fontAlgn="auto" hangingPunct="1">
              <a:spcBef>
                <a:spcPts val="0"/>
              </a:spcBef>
              <a:spcAft>
                <a:spcPts val="0"/>
              </a:spcAft>
              <a:defRPr/>
            </a:pPr>
            <a:endParaRPr lang="en-US" sz="10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4"/>
          <p:cNvSpPr/>
          <p:nvPr/>
        </p:nvSpPr>
        <p:spPr>
          <a:xfrm>
            <a:off x="11306175" y="6472238"/>
            <a:ext cx="754063" cy="369887"/>
          </a:xfrm>
          <a:prstGeom prst="rect">
            <a:avLst/>
          </a:prstGeom>
        </p:spPr>
        <p:txBody>
          <a:bodyPr>
            <a:spAutoFit/>
          </a:bodyPr>
          <a:lstStyle/>
          <a:p>
            <a:pPr eaLnBrk="1" fontAlgn="auto" hangingPunct="1">
              <a:spcBef>
                <a:spcPts val="0"/>
              </a:spcBef>
              <a:spcAft>
                <a:spcPts val="0"/>
              </a:spcAft>
              <a:defRPr/>
            </a:pPr>
            <a:endParaRPr lang="en-US" dirty="0">
              <a:solidFill>
                <a:schemeClr val="tx1">
                  <a:lumMod val="65000"/>
                  <a:lumOff val="35000"/>
                </a:schemeClr>
              </a:solidFill>
              <a:latin typeface="+mn-lt"/>
            </a:endParaRPr>
          </a:p>
        </p:txBody>
      </p:sp>
      <p:sp>
        <p:nvSpPr>
          <p:cNvPr id="7" name="Rectangle 6"/>
          <p:cNvSpPr/>
          <p:nvPr/>
        </p:nvSpPr>
        <p:spPr>
          <a:xfrm>
            <a:off x="8251825" y="4592638"/>
            <a:ext cx="184731" cy="246221"/>
          </a:xfrm>
          <a:prstGeom prst="rect">
            <a:avLst/>
          </a:prstGeom>
        </p:spPr>
        <p:txBody>
          <a:bodyPr wrap="none">
            <a:spAutoFit/>
          </a:bodyPr>
          <a:lstStyle/>
          <a:p>
            <a:pPr eaLnBrk="1" fontAlgn="auto" hangingPunct="1">
              <a:spcBef>
                <a:spcPts val="0"/>
              </a:spcBef>
              <a:spcAft>
                <a:spcPts val="0"/>
              </a:spcAft>
              <a:defRPr/>
            </a:pPr>
            <a:endParaRPr lang="en-US" sz="1000" dirty="0">
              <a:latin typeface="+mn-lt"/>
            </a:endParaRPr>
          </a:p>
        </p:txBody>
      </p:sp>
      <p:sp>
        <p:nvSpPr>
          <p:cNvPr id="8" name="Rectangle 7"/>
          <p:cNvSpPr/>
          <p:nvPr/>
        </p:nvSpPr>
        <p:spPr>
          <a:xfrm>
            <a:off x="8272463" y="5108575"/>
            <a:ext cx="184731" cy="246221"/>
          </a:xfrm>
          <a:prstGeom prst="rect">
            <a:avLst/>
          </a:prstGeom>
        </p:spPr>
        <p:txBody>
          <a:bodyPr wrap="none">
            <a:spAutoFit/>
          </a:bodyPr>
          <a:lstStyle/>
          <a:p>
            <a:pPr eaLnBrk="1" fontAlgn="auto" hangingPunct="1">
              <a:spcBef>
                <a:spcPts val="0"/>
              </a:spcBef>
              <a:spcAft>
                <a:spcPts val="0"/>
              </a:spcAft>
              <a:defRPr/>
            </a:pPr>
            <a:endParaRPr lang="en-US" sz="1000" dirty="0">
              <a:latin typeface="+mn-lt"/>
            </a:endParaRPr>
          </a:p>
        </p:txBody>
      </p:sp>
      <p:sp>
        <p:nvSpPr>
          <p:cNvPr id="28" name="TextBox 27"/>
          <p:cNvSpPr txBox="1"/>
          <p:nvPr/>
        </p:nvSpPr>
        <p:spPr>
          <a:xfrm>
            <a:off x="374568" y="1346176"/>
            <a:ext cx="5852160" cy="584775"/>
          </a:xfrm>
          <a:prstGeom prst="rect">
            <a:avLst/>
          </a:prstGeom>
          <a:noFill/>
        </p:spPr>
        <p:txBody>
          <a:bodyPr wrap="square" rtlCol="0">
            <a:spAutoFit/>
          </a:bodyPr>
          <a:lstStyle/>
          <a:p>
            <a:r>
              <a:rPr lang="en-US" sz="3200" b="1" dirty="0"/>
              <a:t>Diploma in Food Safety</a:t>
            </a:r>
            <a:endParaRPr lang="en-US" sz="3200" dirty="0"/>
          </a:p>
        </p:txBody>
      </p:sp>
      <p:sp>
        <p:nvSpPr>
          <p:cNvPr id="29" name="TextBox 28"/>
          <p:cNvSpPr txBox="1"/>
          <p:nvPr/>
        </p:nvSpPr>
        <p:spPr>
          <a:xfrm>
            <a:off x="278359" y="1914899"/>
            <a:ext cx="7327228" cy="4154984"/>
          </a:xfrm>
          <a:prstGeom prst="rect">
            <a:avLst/>
          </a:prstGeom>
          <a:noFill/>
        </p:spPr>
        <p:txBody>
          <a:bodyPr wrap="square" rtlCol="0">
            <a:spAutoFit/>
          </a:bodyPr>
          <a:lstStyle/>
          <a:p>
            <a:pPr algn="just"/>
            <a:r>
              <a:rPr lang="en-US" sz="2400" dirty="0">
                <a:latin typeface="Arial Narrow" pitchFamily="34" charset="0"/>
              </a:rPr>
              <a:t>The Diploma in Food Safety certification is ideal for managers and supervisors working in food or drink manufacturing and processing environments, quality control members of Hazard Analysis and Critical Control Point (HACCP) team or management level employees with manufacturing business. For students who are aiming to become food safety experts can join this course to learn the nuances of food safety and other international and national safety and health standards. The training program makes the participants understand the importance of following and implementation of HACCP system in the manufacturing environment.</a:t>
            </a:r>
            <a:endParaRPr lang="en-US" sz="2400" dirty="0"/>
          </a:p>
        </p:txBody>
      </p:sp>
      <p:pic>
        <p:nvPicPr>
          <p:cNvPr id="31" name="Picture 2" descr="E:\Umesh\Task\2014\ppt\images\HACCB_01.png"/>
          <p:cNvPicPr>
            <a:picLocks noChangeAspect="1" noChangeArrowheads="1"/>
          </p:cNvPicPr>
          <p:nvPr/>
        </p:nvPicPr>
        <p:blipFill>
          <a:blip r:embed="rId2" cstate="print"/>
          <a:srcRect/>
          <a:stretch>
            <a:fillRect/>
          </a:stretch>
        </p:blipFill>
        <p:spPr bwMode="auto">
          <a:xfrm>
            <a:off x="7966563" y="2280464"/>
            <a:ext cx="3339612" cy="2558395"/>
          </a:xfrm>
          <a:prstGeom prst="rect">
            <a:avLst/>
          </a:prstGeom>
          <a:ln>
            <a:solidFill>
              <a:srgbClr val="FFFF00"/>
            </a:solidFill>
          </a:ln>
          <a:effectLst>
            <a:outerShdw blurRad="292100" dist="139700" dir="2700000" algn="tl" rotWithShape="0">
              <a:srgbClr val="333333">
                <a:alpha val="65000"/>
              </a:srgbClr>
            </a:outerShdw>
          </a:effectLst>
        </p:spPr>
      </p:pic>
      <p:grpSp>
        <p:nvGrpSpPr>
          <p:cNvPr id="33" name="Group 32"/>
          <p:cNvGrpSpPr/>
          <p:nvPr/>
        </p:nvGrpSpPr>
        <p:grpSpPr>
          <a:xfrm rot="17083679" flipH="1">
            <a:off x="7084438" y="5511823"/>
            <a:ext cx="1764249" cy="901699"/>
            <a:chOff x="411292" y="3262595"/>
            <a:chExt cx="3351815" cy="1799791"/>
          </a:xfrm>
          <a:solidFill>
            <a:schemeClr val="accent2">
              <a:lumMod val="75000"/>
            </a:schemeClr>
          </a:solidFill>
        </p:grpSpPr>
        <p:sp>
          <p:nvSpPr>
            <p:cNvPr id="34" name="Diamond 33"/>
            <p:cNvSpPr/>
            <p:nvPr/>
          </p:nvSpPr>
          <p:spPr>
            <a:xfrm>
              <a:off x="2220562" y="3358704"/>
              <a:ext cx="1542545" cy="154254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rPr>
                <a:t> </a:t>
              </a:r>
              <a:endParaRPr kumimoji="0" lang="pl-PL" sz="1800" b="0" i="0" u="none" strike="noStrike" kern="0" cap="none" spc="0" normalizeH="0" baseline="0" noProof="0" dirty="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35" name="Diamond 34"/>
            <p:cNvSpPr/>
            <p:nvPr/>
          </p:nvSpPr>
          <p:spPr>
            <a:xfrm>
              <a:off x="1791893" y="4128518"/>
              <a:ext cx="870286" cy="870286"/>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36" name="Diamond 35"/>
            <p:cNvSpPr/>
            <p:nvPr/>
          </p:nvSpPr>
          <p:spPr>
            <a:xfrm>
              <a:off x="1797948" y="3262595"/>
              <a:ext cx="870286" cy="870286"/>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37" name="Diamond 36"/>
            <p:cNvSpPr/>
            <p:nvPr/>
          </p:nvSpPr>
          <p:spPr>
            <a:xfrm>
              <a:off x="1548585" y="4563661"/>
              <a:ext cx="498725" cy="49872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38" name="Diamond 37"/>
            <p:cNvSpPr/>
            <p:nvPr/>
          </p:nvSpPr>
          <p:spPr>
            <a:xfrm>
              <a:off x="1424532" y="4558615"/>
              <a:ext cx="250876" cy="250876"/>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39" name="Diamond 38"/>
            <p:cNvSpPr/>
            <p:nvPr/>
          </p:nvSpPr>
          <p:spPr>
            <a:xfrm>
              <a:off x="808505" y="4585552"/>
              <a:ext cx="315697" cy="31569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40" name="Diamond 39"/>
            <p:cNvSpPr/>
            <p:nvPr/>
          </p:nvSpPr>
          <p:spPr>
            <a:xfrm>
              <a:off x="411292" y="4805268"/>
              <a:ext cx="191961" cy="191961"/>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41" name="Rectangle 40"/>
          <p:cNvSpPr/>
          <p:nvPr/>
        </p:nvSpPr>
        <p:spPr>
          <a:xfrm rot="5400000">
            <a:off x="2048869" y="-1465295"/>
            <a:ext cx="966398" cy="4315000"/>
          </a:xfrm>
          <a:prstGeom prst="rect">
            <a:avLst/>
          </a:prstGeom>
          <a:solidFill>
            <a:schemeClr val="accent2">
              <a:lumMod val="75000"/>
            </a:schemeClr>
          </a:solid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sysClr val="window" lastClr="FFFFFF"/>
              </a:solidFill>
              <a:effectLst/>
              <a:uLnTx/>
              <a:uFillTx/>
              <a:latin typeface="Ubuntu" panose="020B0504030602030204" pitchFamily="34" charset="0"/>
              <a:ea typeface="+mn-ea"/>
              <a:cs typeface="+mn-cs"/>
            </a:endParaRPr>
          </a:p>
        </p:txBody>
      </p:sp>
      <p:grpSp>
        <p:nvGrpSpPr>
          <p:cNvPr id="42" name="Group 41"/>
          <p:cNvGrpSpPr/>
          <p:nvPr/>
        </p:nvGrpSpPr>
        <p:grpSpPr>
          <a:xfrm>
            <a:off x="45209" y="0"/>
            <a:ext cx="664894" cy="971457"/>
            <a:chOff x="45210" y="-445712"/>
            <a:chExt cx="664894" cy="971457"/>
          </a:xfrm>
          <a:solidFill>
            <a:schemeClr val="accent2">
              <a:lumMod val="75000"/>
            </a:schemeClr>
          </a:solidFill>
          <a:effectLst>
            <a:outerShdw blurRad="50800" dist="38100" dir="2700000" algn="tl" rotWithShape="0">
              <a:prstClr val="black">
                <a:alpha val="40000"/>
              </a:prstClr>
            </a:outerShdw>
          </a:effectLst>
        </p:grpSpPr>
        <p:grpSp>
          <p:nvGrpSpPr>
            <p:cNvPr id="43" name="Group 6"/>
            <p:cNvGrpSpPr/>
            <p:nvPr/>
          </p:nvGrpSpPr>
          <p:grpSpPr>
            <a:xfrm rot="5400000">
              <a:off x="-56578" y="-343924"/>
              <a:ext cx="868469" cy="664894"/>
              <a:chOff x="-21517" y="805914"/>
              <a:chExt cx="1430459" cy="1095151"/>
            </a:xfrm>
            <a:grpFill/>
          </p:grpSpPr>
          <p:sp>
            <p:nvSpPr>
              <p:cNvPr id="45" name="Diamond 44"/>
              <p:cNvSpPr/>
              <p:nvPr/>
            </p:nvSpPr>
            <p:spPr>
              <a:xfrm rot="5400000">
                <a:off x="-21518" y="805915"/>
                <a:ext cx="1095151" cy="1095150"/>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46" name="Diamond 45"/>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44" name="Diamond 43"/>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grpSp>
        <p:nvGrpSpPr>
          <p:cNvPr id="47" name="Group 46"/>
          <p:cNvGrpSpPr/>
          <p:nvPr/>
        </p:nvGrpSpPr>
        <p:grpSpPr>
          <a:xfrm>
            <a:off x="4283167" y="574766"/>
            <a:ext cx="710104" cy="958393"/>
            <a:chOff x="91441" y="-432648"/>
            <a:chExt cx="710104" cy="958393"/>
          </a:xfrm>
          <a:solidFill>
            <a:schemeClr val="accent2">
              <a:lumMod val="75000"/>
            </a:schemeClr>
          </a:solidFill>
          <a:effectLst>
            <a:outerShdw blurRad="50800" dist="38100" dir="5400000" algn="t" rotWithShape="0">
              <a:prstClr val="black">
                <a:alpha val="40000"/>
              </a:prstClr>
            </a:outerShdw>
          </a:effectLst>
        </p:grpSpPr>
        <p:grpSp>
          <p:nvGrpSpPr>
            <p:cNvPr id="48" name="Group 6"/>
            <p:cNvGrpSpPr/>
            <p:nvPr/>
          </p:nvGrpSpPr>
          <p:grpSpPr>
            <a:xfrm rot="5400000">
              <a:off x="18790" y="-359997"/>
              <a:ext cx="855405" cy="710104"/>
              <a:chOff x="0" y="655300"/>
              <a:chExt cx="1408942" cy="1169615"/>
            </a:xfrm>
            <a:grpFill/>
          </p:grpSpPr>
          <p:sp>
            <p:nvSpPr>
              <p:cNvPr id="50" name="Diamond 49"/>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51" name="Diamond 50"/>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49" name="Diamond 48"/>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52" name="Rectangle 51"/>
          <p:cNvSpPr/>
          <p:nvPr/>
        </p:nvSpPr>
        <p:spPr>
          <a:xfrm>
            <a:off x="758049" y="435820"/>
            <a:ext cx="3605474" cy="584775"/>
          </a:xfrm>
          <a:prstGeom prst="rect">
            <a:avLst/>
          </a:prstGeom>
        </p:spPr>
        <p:txBody>
          <a:bodyPr wrap="none">
            <a:spAutoFit/>
          </a:bodyPr>
          <a:lstStyle/>
          <a:p>
            <a:r>
              <a:rPr lang="en-US" sz="3200" b="1" dirty="0" smtClean="0">
                <a:solidFill>
                  <a:schemeClr val="bg1"/>
                </a:solidFill>
                <a:effectLst>
                  <a:outerShdw blurRad="38100" dist="38100" dir="2700000" algn="tl">
                    <a:srgbClr val="000000">
                      <a:alpha val="43137"/>
                    </a:srgbClr>
                  </a:outerShdw>
                </a:effectLst>
              </a:rPr>
              <a:t>Green World Group </a:t>
            </a:r>
            <a:endParaRPr lang="en-US" sz="3200" b="1" dirty="0">
              <a:solidFill>
                <a:schemeClr val="bg1"/>
              </a:solidFill>
              <a:effectLst>
                <a:outerShdw blurRad="38100" dist="38100" dir="2700000" algn="tl">
                  <a:srgbClr val="000000">
                    <a:alpha val="43137"/>
                  </a:srgbClr>
                </a:outerShdw>
              </a:effectLst>
            </a:endParaRPr>
          </a:p>
        </p:txBody>
      </p:sp>
      <p:pic>
        <p:nvPicPr>
          <p:cNvPr id="53" name="Picture 5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423977" y="60984"/>
            <a:ext cx="2355647" cy="900689"/>
          </a:xfrm>
          <a:prstGeom prst="rect">
            <a:avLst/>
          </a:prstGeom>
        </p:spPr>
      </p:pic>
    </p:spTree>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11806" y="2254782"/>
            <a:ext cx="7237967" cy="3046988"/>
          </a:xfrm>
          <a:prstGeom prst="rect">
            <a:avLst/>
          </a:prstGeom>
          <a:noFill/>
        </p:spPr>
        <p:txBody>
          <a:bodyPr wrap="square" rtlCol="0">
            <a:spAutoFit/>
          </a:bodyPr>
          <a:lstStyle/>
          <a:p>
            <a:pPr algn="just" defTabSz="992764" eaLnBrk="1" fontAlgn="auto" hangingPunct="1">
              <a:spcBef>
                <a:spcPts val="0"/>
              </a:spcBef>
              <a:spcAft>
                <a:spcPts val="0"/>
              </a:spcAft>
            </a:pPr>
            <a:r>
              <a:rPr lang="en-US" sz="3200" dirty="0">
                <a:solidFill>
                  <a:prstClr val="black"/>
                </a:solidFill>
                <a:latin typeface="Arial Narrow" pitchFamily="34" charset="0"/>
              </a:rPr>
              <a:t> </a:t>
            </a:r>
            <a:r>
              <a:rPr lang="en-US" sz="3200" dirty="0">
                <a:latin typeface="Arial Narrow" pitchFamily="34" charset="0"/>
              </a:rPr>
              <a:t>Construction Safety Diploma covers the main legal requirements relating to health and safety in international construction work, identification and control of construction workplace hazards, and the practical application of this knowledge.    </a:t>
            </a:r>
          </a:p>
          <a:p>
            <a:pPr algn="just" defTabSz="992764" eaLnBrk="1" fontAlgn="auto" hangingPunct="1">
              <a:spcBef>
                <a:spcPts val="0"/>
              </a:spcBef>
              <a:spcAft>
                <a:spcPts val="0"/>
              </a:spcAft>
            </a:pPr>
            <a:endParaRPr lang="en-US" sz="3200" dirty="0">
              <a:solidFill>
                <a:prstClr val="black"/>
              </a:solidFill>
              <a:latin typeface="Arial Narrow" pitchFamily="34" charset="0"/>
            </a:endParaRPr>
          </a:p>
        </p:txBody>
      </p:sp>
      <p:sp>
        <p:nvSpPr>
          <p:cNvPr id="22" name="TextBox 21"/>
          <p:cNvSpPr txBox="1"/>
          <p:nvPr/>
        </p:nvSpPr>
        <p:spPr>
          <a:xfrm>
            <a:off x="318838" y="1505706"/>
            <a:ext cx="8934993" cy="584775"/>
          </a:xfrm>
          <a:prstGeom prst="rect">
            <a:avLst/>
          </a:prstGeom>
          <a:noFill/>
        </p:spPr>
        <p:txBody>
          <a:bodyPr wrap="square" rtlCol="0">
            <a:spAutoFit/>
          </a:bodyPr>
          <a:lstStyle/>
          <a:p>
            <a:r>
              <a:rPr lang="en-US" sz="3200" b="1" dirty="0">
                <a:solidFill>
                  <a:prstClr val="black"/>
                </a:solidFill>
                <a:latin typeface="Arial Narrow" pitchFamily="34" charset="0"/>
              </a:rPr>
              <a:t>Diploma in Construction Safety</a:t>
            </a:r>
            <a:endParaRPr lang="en-US" sz="3200" dirty="0">
              <a:solidFill>
                <a:prstClr val="black"/>
              </a:solidFill>
            </a:endParaRPr>
          </a:p>
        </p:txBody>
      </p:sp>
      <p:grpSp>
        <p:nvGrpSpPr>
          <p:cNvPr id="30" name="Group 29"/>
          <p:cNvGrpSpPr/>
          <p:nvPr/>
        </p:nvGrpSpPr>
        <p:grpSpPr>
          <a:xfrm>
            <a:off x="7809319" y="5657289"/>
            <a:ext cx="710104" cy="958393"/>
            <a:chOff x="91441" y="-432648"/>
            <a:chExt cx="710104" cy="958393"/>
          </a:xfrm>
          <a:solidFill>
            <a:schemeClr val="accent2">
              <a:lumMod val="75000"/>
            </a:schemeClr>
          </a:solidFill>
        </p:grpSpPr>
        <p:grpSp>
          <p:nvGrpSpPr>
            <p:cNvPr id="31" name="Group 6"/>
            <p:cNvGrpSpPr/>
            <p:nvPr/>
          </p:nvGrpSpPr>
          <p:grpSpPr>
            <a:xfrm rot="5400000">
              <a:off x="18790" y="-359997"/>
              <a:ext cx="855405" cy="710104"/>
              <a:chOff x="0" y="655300"/>
              <a:chExt cx="1408942" cy="1169615"/>
            </a:xfrm>
            <a:grpFill/>
          </p:grpSpPr>
          <p:sp>
            <p:nvSpPr>
              <p:cNvPr id="33" name="Diamond 32"/>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sp>
            <p:nvSpPr>
              <p:cNvPr id="34" name="Diamond 33"/>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32" name="Diamond 31"/>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grpSp>
        <p:nvGrpSpPr>
          <p:cNvPr id="35" name="Group 34"/>
          <p:cNvGrpSpPr/>
          <p:nvPr/>
        </p:nvGrpSpPr>
        <p:grpSpPr>
          <a:xfrm>
            <a:off x="8771222" y="5324841"/>
            <a:ext cx="710104" cy="958393"/>
            <a:chOff x="91441" y="-432648"/>
            <a:chExt cx="710104" cy="958393"/>
          </a:xfrm>
          <a:solidFill>
            <a:schemeClr val="accent2">
              <a:lumMod val="75000"/>
            </a:schemeClr>
          </a:solidFill>
        </p:grpSpPr>
        <p:grpSp>
          <p:nvGrpSpPr>
            <p:cNvPr id="36" name="Group 6"/>
            <p:cNvGrpSpPr/>
            <p:nvPr/>
          </p:nvGrpSpPr>
          <p:grpSpPr>
            <a:xfrm rot="5400000">
              <a:off x="18790" y="-359997"/>
              <a:ext cx="855405" cy="710104"/>
              <a:chOff x="0" y="655300"/>
              <a:chExt cx="1408942" cy="1169615"/>
            </a:xfrm>
            <a:grpFill/>
          </p:grpSpPr>
          <p:sp>
            <p:nvSpPr>
              <p:cNvPr id="38" name="Diamond 37"/>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sp>
            <p:nvSpPr>
              <p:cNvPr id="39" name="Diamond 38"/>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37" name="Diamond 36"/>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grpSp>
        <p:nvGrpSpPr>
          <p:cNvPr id="40" name="Group 39"/>
          <p:cNvGrpSpPr/>
          <p:nvPr/>
        </p:nvGrpSpPr>
        <p:grpSpPr>
          <a:xfrm>
            <a:off x="8323944" y="5503366"/>
            <a:ext cx="710104" cy="958393"/>
            <a:chOff x="91441" y="-432648"/>
            <a:chExt cx="710104" cy="958393"/>
          </a:xfrm>
          <a:solidFill>
            <a:schemeClr val="accent2">
              <a:lumMod val="75000"/>
            </a:schemeClr>
          </a:solidFill>
        </p:grpSpPr>
        <p:grpSp>
          <p:nvGrpSpPr>
            <p:cNvPr id="41" name="Group 6"/>
            <p:cNvGrpSpPr/>
            <p:nvPr/>
          </p:nvGrpSpPr>
          <p:grpSpPr>
            <a:xfrm rot="5400000">
              <a:off x="18790" y="-359997"/>
              <a:ext cx="855405" cy="710104"/>
              <a:chOff x="0" y="655300"/>
              <a:chExt cx="1408942" cy="1169615"/>
            </a:xfrm>
            <a:grpFill/>
          </p:grpSpPr>
          <p:sp>
            <p:nvSpPr>
              <p:cNvPr id="43" name="Diamond 42"/>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sp>
            <p:nvSpPr>
              <p:cNvPr id="44" name="Diamond 43"/>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42" name="Diamond 41"/>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45" name="Rectangle 44"/>
          <p:cNvSpPr/>
          <p:nvPr/>
        </p:nvSpPr>
        <p:spPr>
          <a:xfrm rot="5400000">
            <a:off x="2048869" y="-1465295"/>
            <a:ext cx="966398" cy="4315000"/>
          </a:xfrm>
          <a:prstGeom prst="rect">
            <a:avLst/>
          </a:prstGeom>
          <a:solidFill>
            <a:schemeClr val="accent2">
              <a:lumMod val="75000"/>
            </a:schemeClr>
          </a:solid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sysClr val="window" lastClr="FFFFFF"/>
              </a:solidFill>
              <a:effectLst/>
              <a:uLnTx/>
              <a:uFillTx/>
              <a:latin typeface="Ubuntu" panose="020B0504030602030204" pitchFamily="34" charset="0"/>
              <a:ea typeface="+mn-ea"/>
              <a:cs typeface="+mn-cs"/>
            </a:endParaRPr>
          </a:p>
        </p:txBody>
      </p:sp>
      <p:grpSp>
        <p:nvGrpSpPr>
          <p:cNvPr id="46" name="Group 45"/>
          <p:cNvGrpSpPr/>
          <p:nvPr/>
        </p:nvGrpSpPr>
        <p:grpSpPr>
          <a:xfrm>
            <a:off x="45209" y="0"/>
            <a:ext cx="664894" cy="971457"/>
            <a:chOff x="45210" y="-445712"/>
            <a:chExt cx="664894" cy="971457"/>
          </a:xfrm>
          <a:solidFill>
            <a:schemeClr val="accent2">
              <a:lumMod val="75000"/>
            </a:schemeClr>
          </a:solidFill>
          <a:effectLst>
            <a:outerShdw blurRad="50800" dist="38100" dir="2700000" algn="tl" rotWithShape="0">
              <a:prstClr val="black">
                <a:alpha val="40000"/>
              </a:prstClr>
            </a:outerShdw>
          </a:effectLst>
        </p:grpSpPr>
        <p:grpSp>
          <p:nvGrpSpPr>
            <p:cNvPr id="47" name="Group 6"/>
            <p:cNvGrpSpPr/>
            <p:nvPr/>
          </p:nvGrpSpPr>
          <p:grpSpPr>
            <a:xfrm rot="5400000">
              <a:off x="-56578" y="-343924"/>
              <a:ext cx="868469" cy="664894"/>
              <a:chOff x="-21517" y="805914"/>
              <a:chExt cx="1430459" cy="1095151"/>
            </a:xfrm>
            <a:grpFill/>
          </p:grpSpPr>
          <p:sp>
            <p:nvSpPr>
              <p:cNvPr id="49" name="Diamond 48"/>
              <p:cNvSpPr/>
              <p:nvPr/>
            </p:nvSpPr>
            <p:spPr>
              <a:xfrm rot="5400000">
                <a:off x="-21518" y="805915"/>
                <a:ext cx="1095151" cy="1095150"/>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50" name="Diamond 49"/>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48" name="Diamond 47"/>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grpSp>
        <p:nvGrpSpPr>
          <p:cNvPr id="51" name="Group 50"/>
          <p:cNvGrpSpPr/>
          <p:nvPr/>
        </p:nvGrpSpPr>
        <p:grpSpPr>
          <a:xfrm>
            <a:off x="4283167" y="574766"/>
            <a:ext cx="710104" cy="958393"/>
            <a:chOff x="91441" y="-432648"/>
            <a:chExt cx="710104" cy="958393"/>
          </a:xfrm>
          <a:solidFill>
            <a:schemeClr val="accent2">
              <a:lumMod val="75000"/>
            </a:schemeClr>
          </a:solidFill>
          <a:effectLst>
            <a:outerShdw blurRad="50800" dist="38100" dir="5400000" algn="t" rotWithShape="0">
              <a:prstClr val="black">
                <a:alpha val="40000"/>
              </a:prstClr>
            </a:outerShdw>
          </a:effectLst>
        </p:grpSpPr>
        <p:grpSp>
          <p:nvGrpSpPr>
            <p:cNvPr id="52" name="Group 6"/>
            <p:cNvGrpSpPr/>
            <p:nvPr/>
          </p:nvGrpSpPr>
          <p:grpSpPr>
            <a:xfrm rot="5400000">
              <a:off x="18790" y="-359997"/>
              <a:ext cx="855405" cy="710104"/>
              <a:chOff x="0" y="655300"/>
              <a:chExt cx="1408942" cy="1169615"/>
            </a:xfrm>
            <a:grpFill/>
          </p:grpSpPr>
          <p:sp>
            <p:nvSpPr>
              <p:cNvPr id="54" name="Diamond 53"/>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55" name="Diamond 54"/>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53" name="Diamond 52"/>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56" name="Rectangle 55"/>
          <p:cNvSpPr/>
          <p:nvPr/>
        </p:nvSpPr>
        <p:spPr>
          <a:xfrm>
            <a:off x="758049" y="435820"/>
            <a:ext cx="3605474" cy="584775"/>
          </a:xfrm>
          <a:prstGeom prst="rect">
            <a:avLst/>
          </a:prstGeom>
        </p:spPr>
        <p:txBody>
          <a:bodyPr wrap="none">
            <a:spAutoFit/>
          </a:bodyPr>
          <a:lstStyle/>
          <a:p>
            <a:r>
              <a:rPr lang="en-US" sz="3200" b="1" dirty="0" smtClean="0">
                <a:solidFill>
                  <a:schemeClr val="bg1"/>
                </a:solidFill>
                <a:effectLst>
                  <a:outerShdw blurRad="38100" dist="38100" dir="2700000" algn="tl">
                    <a:srgbClr val="000000">
                      <a:alpha val="43137"/>
                    </a:srgbClr>
                  </a:outerShdw>
                </a:effectLst>
              </a:rPr>
              <a:t>Green World Group </a:t>
            </a:r>
            <a:endParaRPr lang="en-US" sz="3200" b="1" dirty="0">
              <a:solidFill>
                <a:schemeClr val="bg1"/>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58040" y="1764139"/>
            <a:ext cx="4285468" cy="3214102"/>
          </a:xfrm>
          <a:prstGeom prst="rect">
            <a:avLst/>
          </a:prstGeom>
          <a:ln>
            <a:solidFill>
              <a:srgbClr val="FFFF00"/>
            </a:solidFill>
          </a:ln>
          <a:effectLst>
            <a:outerShdw blurRad="292100" dist="139700" dir="2700000" algn="tl" rotWithShape="0">
              <a:srgbClr val="333333">
                <a:alpha val="65000"/>
              </a:srgbClr>
            </a:outerShdw>
          </a:effectLst>
        </p:spPr>
      </p:pic>
      <p:pic>
        <p:nvPicPr>
          <p:cNvPr id="58" name="Picture 5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423977" y="60984"/>
            <a:ext cx="2355647" cy="900689"/>
          </a:xfrm>
          <a:prstGeom prst="rect">
            <a:avLst/>
          </a:prstGeom>
        </p:spPr>
      </p:pic>
    </p:spTree>
    <p:extLst>
      <p:ext uri="{BB962C8B-B14F-4D97-AF65-F5344CB8AC3E}">
        <p14:creationId xmlns:p14="http://schemas.microsoft.com/office/powerpoint/2010/main" xmlns="" val="3765752339"/>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xmlns="" val="0"/>
              </a:ext>
            </a:extLst>
          </a:blip>
          <a:srcRect l="16978" r="34887"/>
          <a:stretch/>
        </p:blipFill>
        <p:spPr>
          <a:xfrm>
            <a:off x="8027740" y="2268447"/>
            <a:ext cx="3657600" cy="2627887"/>
          </a:xfrm>
          <a:prstGeom prst="rect">
            <a:avLst/>
          </a:prstGeom>
          <a:ln>
            <a:solidFill>
              <a:srgbClr val="FFFF00"/>
            </a:solidFill>
          </a:ln>
          <a:effectLst>
            <a:outerShdw blurRad="292100" dist="139700" dir="2700000" algn="tl" rotWithShape="0">
              <a:srgbClr val="333333">
                <a:alpha val="65000"/>
              </a:srgbClr>
            </a:outerShdw>
          </a:effectLst>
        </p:spPr>
      </p:pic>
      <p:sp>
        <p:nvSpPr>
          <p:cNvPr id="20" name="TextBox 19"/>
          <p:cNvSpPr txBox="1"/>
          <p:nvPr/>
        </p:nvSpPr>
        <p:spPr>
          <a:xfrm>
            <a:off x="318838" y="2125967"/>
            <a:ext cx="7393577" cy="3785652"/>
          </a:xfrm>
          <a:prstGeom prst="rect">
            <a:avLst/>
          </a:prstGeom>
          <a:noFill/>
        </p:spPr>
        <p:txBody>
          <a:bodyPr wrap="square" rtlCol="0">
            <a:spAutoFit/>
          </a:bodyPr>
          <a:lstStyle/>
          <a:p>
            <a:pPr algn="just" defTabSz="992764" eaLnBrk="1" fontAlgn="auto" hangingPunct="1">
              <a:spcBef>
                <a:spcPts val="0"/>
              </a:spcBef>
              <a:spcAft>
                <a:spcPts val="0"/>
              </a:spcAft>
            </a:pPr>
            <a:r>
              <a:rPr lang="en-US" sz="2400" dirty="0" smtClean="0">
                <a:solidFill>
                  <a:prstClr val="black"/>
                </a:solidFill>
                <a:latin typeface="Arial Narrow" pitchFamily="34" charset="0"/>
              </a:rPr>
              <a:t> </a:t>
            </a:r>
            <a:r>
              <a:rPr lang="en-US" sz="2400" dirty="0">
                <a:latin typeface="Arial Narrow" pitchFamily="34" charset="0"/>
              </a:rPr>
              <a:t>This course has been designed to enable individuals to demonstrate a wide range of critical knowledge and understanding relevant to a number of fire professional roles such as Fire Watch Manager in the Fire and Rescue Service </a:t>
            </a:r>
            <a:r>
              <a:rPr lang="en-US" sz="2400" dirty="0" err="1">
                <a:latin typeface="Arial Narrow" pitchFamily="34" charset="0"/>
              </a:rPr>
              <a:t>Dept</a:t>
            </a:r>
            <a:r>
              <a:rPr lang="en-US" sz="2400" dirty="0">
                <a:latin typeface="Arial Narrow" pitchFamily="34" charset="0"/>
              </a:rPr>
              <a:t>, Fire Safety specialist and Fire Investigation specialist. It focuses on the understanding of fire engineering science and safety that individuals need in order to assess buildings and to respond to diverse hazards and incidents.</a:t>
            </a:r>
          </a:p>
          <a:p>
            <a:pPr algn="just" defTabSz="992764" eaLnBrk="1" fontAlgn="auto" hangingPunct="1">
              <a:spcBef>
                <a:spcPts val="0"/>
              </a:spcBef>
              <a:spcAft>
                <a:spcPts val="0"/>
              </a:spcAft>
            </a:pPr>
            <a:endParaRPr lang="en-US" sz="2400" dirty="0">
              <a:solidFill>
                <a:prstClr val="black"/>
              </a:solidFill>
              <a:latin typeface="Arial Narrow" pitchFamily="34" charset="0"/>
            </a:endParaRPr>
          </a:p>
          <a:p>
            <a:pPr algn="just" defTabSz="992764" eaLnBrk="1" fontAlgn="auto" hangingPunct="1">
              <a:spcBef>
                <a:spcPts val="0"/>
              </a:spcBef>
              <a:spcAft>
                <a:spcPts val="0"/>
              </a:spcAft>
            </a:pPr>
            <a:r>
              <a:rPr lang="en-US" sz="2400" dirty="0">
                <a:solidFill>
                  <a:prstClr val="black"/>
                </a:solidFill>
                <a:latin typeface="Arial Narrow" pitchFamily="34" charset="0"/>
              </a:rPr>
              <a:t>    </a:t>
            </a:r>
          </a:p>
        </p:txBody>
      </p:sp>
      <p:sp>
        <p:nvSpPr>
          <p:cNvPr id="22" name="TextBox 21"/>
          <p:cNvSpPr txBox="1"/>
          <p:nvPr/>
        </p:nvSpPr>
        <p:spPr>
          <a:xfrm>
            <a:off x="318838" y="1505706"/>
            <a:ext cx="8934993" cy="584775"/>
          </a:xfrm>
          <a:prstGeom prst="rect">
            <a:avLst/>
          </a:prstGeom>
          <a:noFill/>
        </p:spPr>
        <p:txBody>
          <a:bodyPr wrap="square" rtlCol="0">
            <a:spAutoFit/>
          </a:bodyPr>
          <a:lstStyle/>
          <a:p>
            <a:r>
              <a:rPr lang="en-US" sz="3200" b="1" dirty="0">
                <a:solidFill>
                  <a:prstClr val="black"/>
                </a:solidFill>
                <a:latin typeface="Arial Narrow" pitchFamily="34" charset="0"/>
              </a:rPr>
              <a:t>Diploma in Fire Engineering and Safety Management</a:t>
            </a:r>
            <a:endParaRPr lang="en-US" sz="3200" dirty="0">
              <a:solidFill>
                <a:prstClr val="black"/>
              </a:solidFill>
            </a:endParaRPr>
          </a:p>
        </p:txBody>
      </p:sp>
      <p:grpSp>
        <p:nvGrpSpPr>
          <p:cNvPr id="24" name="Group 1"/>
          <p:cNvGrpSpPr>
            <a:grpSpLocks/>
          </p:cNvGrpSpPr>
          <p:nvPr/>
        </p:nvGrpSpPr>
        <p:grpSpPr bwMode="auto">
          <a:xfrm flipV="1">
            <a:off x="0" y="5818687"/>
            <a:ext cx="3267170" cy="843371"/>
            <a:chOff x="5167423" y="2519916"/>
            <a:chExt cx="5805377" cy="1499191"/>
          </a:xfrm>
          <a:effectLst>
            <a:glow rad="101600">
              <a:schemeClr val="accent2">
                <a:satMod val="175000"/>
                <a:alpha val="40000"/>
              </a:schemeClr>
            </a:glow>
          </a:effectLst>
        </p:grpSpPr>
        <p:sp>
          <p:nvSpPr>
            <p:cNvPr id="25" name="Rectangle 24"/>
            <p:cNvSpPr/>
            <p:nvPr/>
          </p:nvSpPr>
          <p:spPr>
            <a:xfrm>
              <a:off x="5167423" y="2519916"/>
              <a:ext cx="5805377" cy="149919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nvGrpSpPr>
            <p:cNvPr id="26" name="Group 25"/>
            <p:cNvGrpSpPr>
              <a:grpSpLocks/>
            </p:cNvGrpSpPr>
            <p:nvPr/>
          </p:nvGrpSpPr>
          <p:grpSpPr bwMode="auto">
            <a:xfrm>
              <a:off x="5602390" y="2869304"/>
              <a:ext cx="4935444" cy="646526"/>
              <a:chOff x="5559009" y="2766040"/>
              <a:chExt cx="4935444" cy="646526"/>
            </a:xfrm>
          </p:grpSpPr>
          <p:sp>
            <p:nvSpPr>
              <p:cNvPr id="27" name="TextBox 26"/>
              <p:cNvSpPr txBox="1"/>
              <p:nvPr/>
            </p:nvSpPr>
            <p:spPr>
              <a:xfrm>
                <a:off x="5559009" y="2766040"/>
                <a:ext cx="184727" cy="400268"/>
              </a:xfrm>
              <a:prstGeom prst="rect">
                <a:avLst/>
              </a:prstGeom>
              <a:noFill/>
            </p:spPr>
            <p:txBody>
              <a:bodyPr wrap="none">
                <a:spAutoFit/>
              </a:bodyPr>
              <a:lstStyle/>
              <a:p>
                <a:pPr eaLnBrk="1" fontAlgn="auto" hangingPunct="1">
                  <a:spcBef>
                    <a:spcPts val="0"/>
                  </a:spcBef>
                  <a:spcAft>
                    <a:spcPts val="0"/>
                  </a:spcAft>
                  <a:defRPr/>
                </a:pPr>
                <a:endParaRPr lang="en-US" sz="2000" b="1" dirty="0">
                  <a:solidFill>
                    <a:prstClr val="white">
                      <a:lumMod val="95000"/>
                    </a:prst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TextBox 27"/>
              <p:cNvSpPr txBox="1"/>
              <p:nvPr/>
            </p:nvSpPr>
            <p:spPr>
              <a:xfrm>
                <a:off x="5559009" y="3166248"/>
                <a:ext cx="4935444" cy="246318"/>
              </a:xfrm>
              <a:prstGeom prst="rect">
                <a:avLst/>
              </a:prstGeom>
              <a:noFill/>
            </p:spPr>
            <p:txBody>
              <a:bodyPr>
                <a:spAutoFit/>
              </a:bodyPr>
              <a:lstStyle/>
              <a:p>
                <a:pPr algn="just" eaLnBrk="1" fontAlgn="auto" hangingPunct="1">
                  <a:spcBef>
                    <a:spcPts val="0"/>
                  </a:spcBef>
                  <a:spcAft>
                    <a:spcPts val="0"/>
                  </a:spcAft>
                  <a:defRPr/>
                </a:pPr>
                <a:endParaRPr lang="en-US" sz="1000" dirty="0">
                  <a:solidFill>
                    <a:prstClr val="white">
                      <a:lumMod val="95000"/>
                    </a:prstClr>
                  </a:solidFill>
                  <a:latin typeface="Open Sans" panose="020B0606030504020204" pitchFamily="34" charset="0"/>
                  <a:ea typeface="Open Sans" panose="020B0606030504020204" pitchFamily="34" charset="0"/>
                  <a:cs typeface="Open Sans" panose="020B0606030504020204" pitchFamily="34" charset="0"/>
                </a:endParaRPr>
              </a:p>
            </p:txBody>
          </p:sp>
        </p:grpSp>
      </p:grpSp>
      <p:sp>
        <p:nvSpPr>
          <p:cNvPr id="29" name="Rectangle 28"/>
          <p:cNvSpPr/>
          <p:nvPr/>
        </p:nvSpPr>
        <p:spPr>
          <a:xfrm>
            <a:off x="370114" y="5903893"/>
            <a:ext cx="6096000" cy="954107"/>
          </a:xfrm>
          <a:prstGeom prst="rect">
            <a:avLst/>
          </a:prstGeom>
        </p:spPr>
        <p:txBody>
          <a:bodyPr>
            <a:spAutoFit/>
          </a:bodyPr>
          <a:lstStyle/>
          <a:p>
            <a:r>
              <a:rPr lang="en-US" sz="2800" dirty="0" smtClean="0">
                <a:solidFill>
                  <a:prstClr val="white"/>
                </a:solidFill>
                <a:latin typeface="Arial Narrow" pitchFamily="34" charset="0"/>
              </a:rPr>
              <a:t>Training Courses</a:t>
            </a:r>
            <a:endParaRPr lang="en-US" sz="2800" dirty="0" smtClean="0">
              <a:solidFill>
                <a:prstClr val="black"/>
              </a:solidFill>
              <a:latin typeface="Arial Narrow" pitchFamily="34" charset="0"/>
            </a:endParaRPr>
          </a:p>
          <a:p>
            <a:endParaRPr lang="en-US" sz="2800" dirty="0">
              <a:solidFill>
                <a:prstClr val="black"/>
              </a:solidFill>
            </a:endParaRPr>
          </a:p>
        </p:txBody>
      </p:sp>
      <p:sp>
        <p:nvSpPr>
          <p:cNvPr id="45" name="Rectangle 44"/>
          <p:cNvSpPr/>
          <p:nvPr/>
        </p:nvSpPr>
        <p:spPr>
          <a:xfrm rot="5400000">
            <a:off x="2048869" y="-1465295"/>
            <a:ext cx="966398" cy="4315000"/>
          </a:xfrm>
          <a:prstGeom prst="rect">
            <a:avLst/>
          </a:prstGeom>
          <a:solidFill>
            <a:schemeClr val="accent2">
              <a:lumMod val="75000"/>
            </a:schemeClr>
          </a:solid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sysClr val="window" lastClr="FFFFFF"/>
              </a:solidFill>
              <a:effectLst/>
              <a:uLnTx/>
              <a:uFillTx/>
              <a:latin typeface="Ubuntu" panose="020B0504030602030204" pitchFamily="34" charset="0"/>
              <a:ea typeface="+mn-ea"/>
              <a:cs typeface="+mn-cs"/>
            </a:endParaRPr>
          </a:p>
        </p:txBody>
      </p:sp>
      <p:grpSp>
        <p:nvGrpSpPr>
          <p:cNvPr id="46" name="Group 45"/>
          <p:cNvGrpSpPr/>
          <p:nvPr/>
        </p:nvGrpSpPr>
        <p:grpSpPr>
          <a:xfrm>
            <a:off x="45209" y="0"/>
            <a:ext cx="664894" cy="971457"/>
            <a:chOff x="45210" y="-445712"/>
            <a:chExt cx="664894" cy="971457"/>
          </a:xfrm>
          <a:solidFill>
            <a:schemeClr val="accent2">
              <a:lumMod val="75000"/>
            </a:schemeClr>
          </a:solidFill>
          <a:effectLst>
            <a:outerShdw blurRad="50800" dist="38100" dir="2700000" algn="tl" rotWithShape="0">
              <a:prstClr val="black">
                <a:alpha val="40000"/>
              </a:prstClr>
            </a:outerShdw>
          </a:effectLst>
        </p:grpSpPr>
        <p:grpSp>
          <p:nvGrpSpPr>
            <p:cNvPr id="47" name="Group 6"/>
            <p:cNvGrpSpPr/>
            <p:nvPr/>
          </p:nvGrpSpPr>
          <p:grpSpPr>
            <a:xfrm rot="5400000">
              <a:off x="-56578" y="-343924"/>
              <a:ext cx="868469" cy="664894"/>
              <a:chOff x="-21517" y="805914"/>
              <a:chExt cx="1430459" cy="1095151"/>
            </a:xfrm>
            <a:grpFill/>
          </p:grpSpPr>
          <p:sp>
            <p:nvSpPr>
              <p:cNvPr id="49" name="Diamond 48"/>
              <p:cNvSpPr/>
              <p:nvPr/>
            </p:nvSpPr>
            <p:spPr>
              <a:xfrm rot="5400000">
                <a:off x="-21518" y="805915"/>
                <a:ext cx="1095151" cy="1095150"/>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50" name="Diamond 49"/>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48" name="Diamond 47"/>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grpSp>
        <p:nvGrpSpPr>
          <p:cNvPr id="51" name="Group 50"/>
          <p:cNvGrpSpPr/>
          <p:nvPr/>
        </p:nvGrpSpPr>
        <p:grpSpPr>
          <a:xfrm>
            <a:off x="4283167" y="574766"/>
            <a:ext cx="710104" cy="958393"/>
            <a:chOff x="91441" y="-432648"/>
            <a:chExt cx="710104" cy="958393"/>
          </a:xfrm>
          <a:solidFill>
            <a:schemeClr val="accent2">
              <a:lumMod val="75000"/>
            </a:schemeClr>
          </a:solidFill>
          <a:effectLst>
            <a:outerShdw blurRad="50800" dist="38100" dir="5400000" algn="t" rotWithShape="0">
              <a:prstClr val="black">
                <a:alpha val="40000"/>
              </a:prstClr>
            </a:outerShdw>
          </a:effectLst>
        </p:grpSpPr>
        <p:grpSp>
          <p:nvGrpSpPr>
            <p:cNvPr id="52" name="Group 6"/>
            <p:cNvGrpSpPr/>
            <p:nvPr/>
          </p:nvGrpSpPr>
          <p:grpSpPr>
            <a:xfrm rot="5400000">
              <a:off x="18790" y="-359997"/>
              <a:ext cx="855405" cy="710104"/>
              <a:chOff x="0" y="655300"/>
              <a:chExt cx="1408942" cy="1169615"/>
            </a:xfrm>
            <a:grpFill/>
          </p:grpSpPr>
          <p:sp>
            <p:nvSpPr>
              <p:cNvPr id="54" name="Diamond 53"/>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55" name="Diamond 54"/>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53" name="Diamond 52"/>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56" name="Rectangle 55"/>
          <p:cNvSpPr/>
          <p:nvPr/>
        </p:nvSpPr>
        <p:spPr>
          <a:xfrm>
            <a:off x="758049" y="435820"/>
            <a:ext cx="3605474" cy="584775"/>
          </a:xfrm>
          <a:prstGeom prst="rect">
            <a:avLst/>
          </a:prstGeom>
        </p:spPr>
        <p:txBody>
          <a:bodyPr wrap="none">
            <a:spAutoFit/>
          </a:bodyPr>
          <a:lstStyle/>
          <a:p>
            <a:r>
              <a:rPr lang="en-US" sz="3200" b="1" dirty="0" smtClean="0">
                <a:solidFill>
                  <a:schemeClr val="bg1"/>
                </a:solidFill>
                <a:effectLst>
                  <a:outerShdw blurRad="38100" dist="38100" dir="2700000" algn="tl">
                    <a:srgbClr val="000000">
                      <a:alpha val="43137"/>
                    </a:srgbClr>
                  </a:outerShdw>
                </a:effectLst>
              </a:rPr>
              <a:t>Green World Group </a:t>
            </a:r>
            <a:endParaRPr lang="en-US" sz="3200" b="1" dirty="0">
              <a:solidFill>
                <a:schemeClr val="bg1"/>
              </a:solidFill>
              <a:effectLst>
                <a:outerShdw blurRad="38100" dist="38100" dir="2700000" algn="tl">
                  <a:srgbClr val="000000">
                    <a:alpha val="43137"/>
                  </a:srgbClr>
                </a:outerShdw>
              </a:effectLst>
            </a:endParaRPr>
          </a:p>
        </p:txBody>
      </p:sp>
      <p:pic>
        <p:nvPicPr>
          <p:cNvPr id="31" name="Picture 3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423977" y="60984"/>
            <a:ext cx="2355647" cy="900689"/>
          </a:xfrm>
          <a:prstGeom prst="rect">
            <a:avLst/>
          </a:prstGeom>
        </p:spPr>
      </p:pic>
    </p:spTree>
    <p:extLst>
      <p:ext uri="{BB962C8B-B14F-4D97-AF65-F5344CB8AC3E}">
        <p14:creationId xmlns:p14="http://schemas.microsoft.com/office/powerpoint/2010/main" xmlns="" val="1934066563"/>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448171" y="2154806"/>
            <a:ext cx="7109418" cy="3416320"/>
          </a:xfrm>
          <a:prstGeom prst="rect">
            <a:avLst/>
          </a:prstGeom>
          <a:noFill/>
        </p:spPr>
        <p:txBody>
          <a:bodyPr wrap="square" rtlCol="0">
            <a:spAutoFit/>
          </a:bodyPr>
          <a:lstStyle/>
          <a:p>
            <a:pPr algn="just"/>
            <a:r>
              <a:rPr lang="en-US" sz="2400" dirty="0">
                <a:latin typeface="Arial Narrow" pitchFamily="34" charset="0"/>
              </a:rPr>
              <a:t>The main objective of this </a:t>
            </a:r>
            <a:r>
              <a:rPr lang="en-US" sz="2400" dirty="0" err="1">
                <a:latin typeface="Arial Narrow" pitchFamily="34" charset="0"/>
              </a:rPr>
              <a:t>programme</a:t>
            </a:r>
            <a:r>
              <a:rPr lang="en-US" sz="2400" dirty="0">
                <a:latin typeface="Arial Narrow" pitchFamily="34" charset="0"/>
              </a:rPr>
              <a:t> is to enhance knowledge, skills and awareness among the students in the field of Industrial related safety, health and environment. Diploma in Industrial Safety aims at minimizing the chances of risks, injuries and accidents by implementing Risk management techniques and safety management operations, improving the standard of health of the employees, monitoring the operating systems and bolstering the safety measures of an industry in general.</a:t>
            </a:r>
          </a:p>
        </p:txBody>
      </p:sp>
      <p:sp>
        <p:nvSpPr>
          <p:cNvPr id="22" name="TextBox 21"/>
          <p:cNvSpPr txBox="1"/>
          <p:nvPr/>
        </p:nvSpPr>
        <p:spPr>
          <a:xfrm>
            <a:off x="318838" y="1505706"/>
            <a:ext cx="8934993" cy="584775"/>
          </a:xfrm>
          <a:prstGeom prst="rect">
            <a:avLst/>
          </a:prstGeom>
          <a:noFill/>
        </p:spPr>
        <p:txBody>
          <a:bodyPr wrap="square" rtlCol="0">
            <a:spAutoFit/>
          </a:bodyPr>
          <a:lstStyle/>
          <a:p>
            <a:r>
              <a:rPr lang="en-US" sz="3200" b="1" dirty="0">
                <a:solidFill>
                  <a:prstClr val="black"/>
                </a:solidFill>
                <a:latin typeface="Arial Narrow" pitchFamily="34" charset="0"/>
              </a:rPr>
              <a:t>Diploma in Industrial Safety</a:t>
            </a:r>
            <a:endParaRPr lang="en-US" sz="3200" dirty="0">
              <a:solidFill>
                <a:prstClr val="black"/>
              </a:solidFill>
            </a:endParaRPr>
          </a:p>
        </p:txBody>
      </p:sp>
      <p:grpSp>
        <p:nvGrpSpPr>
          <p:cNvPr id="30" name="Group 29"/>
          <p:cNvGrpSpPr/>
          <p:nvPr/>
        </p:nvGrpSpPr>
        <p:grpSpPr>
          <a:xfrm>
            <a:off x="9084089" y="5581782"/>
            <a:ext cx="710104" cy="958393"/>
            <a:chOff x="91441" y="-432648"/>
            <a:chExt cx="710104" cy="958393"/>
          </a:xfrm>
          <a:solidFill>
            <a:schemeClr val="accent2">
              <a:lumMod val="75000"/>
            </a:schemeClr>
          </a:solidFill>
        </p:grpSpPr>
        <p:grpSp>
          <p:nvGrpSpPr>
            <p:cNvPr id="31" name="Group 6"/>
            <p:cNvGrpSpPr/>
            <p:nvPr/>
          </p:nvGrpSpPr>
          <p:grpSpPr>
            <a:xfrm rot="5400000">
              <a:off x="18790" y="-359997"/>
              <a:ext cx="855405" cy="710104"/>
              <a:chOff x="0" y="655300"/>
              <a:chExt cx="1408942" cy="1169615"/>
            </a:xfrm>
            <a:grpFill/>
          </p:grpSpPr>
          <p:sp>
            <p:nvSpPr>
              <p:cNvPr id="33" name="Diamond 32"/>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sp>
            <p:nvSpPr>
              <p:cNvPr id="34" name="Diamond 33"/>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32" name="Diamond 31"/>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grpSp>
        <p:nvGrpSpPr>
          <p:cNvPr id="35" name="Group 34"/>
          <p:cNvGrpSpPr/>
          <p:nvPr/>
        </p:nvGrpSpPr>
        <p:grpSpPr>
          <a:xfrm>
            <a:off x="8560508" y="5720656"/>
            <a:ext cx="710104" cy="958393"/>
            <a:chOff x="91441" y="-432648"/>
            <a:chExt cx="710104" cy="958393"/>
          </a:xfrm>
          <a:solidFill>
            <a:schemeClr val="accent2">
              <a:lumMod val="75000"/>
            </a:schemeClr>
          </a:solidFill>
        </p:grpSpPr>
        <p:grpSp>
          <p:nvGrpSpPr>
            <p:cNvPr id="36" name="Group 6"/>
            <p:cNvGrpSpPr/>
            <p:nvPr/>
          </p:nvGrpSpPr>
          <p:grpSpPr>
            <a:xfrm rot="5400000">
              <a:off x="18790" y="-359997"/>
              <a:ext cx="855405" cy="710104"/>
              <a:chOff x="0" y="655300"/>
              <a:chExt cx="1408942" cy="1169615"/>
            </a:xfrm>
            <a:grpFill/>
          </p:grpSpPr>
          <p:sp>
            <p:nvSpPr>
              <p:cNvPr id="38" name="Diamond 37"/>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sp>
            <p:nvSpPr>
              <p:cNvPr id="39" name="Diamond 38"/>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37" name="Diamond 36"/>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grpSp>
        <p:nvGrpSpPr>
          <p:cNvPr id="40" name="Group 39"/>
          <p:cNvGrpSpPr/>
          <p:nvPr/>
        </p:nvGrpSpPr>
        <p:grpSpPr>
          <a:xfrm>
            <a:off x="8001767" y="5799224"/>
            <a:ext cx="768491" cy="1068020"/>
            <a:chOff x="91441" y="-432648"/>
            <a:chExt cx="710104" cy="958393"/>
          </a:xfrm>
          <a:solidFill>
            <a:schemeClr val="accent2">
              <a:lumMod val="75000"/>
            </a:schemeClr>
          </a:solidFill>
        </p:grpSpPr>
        <p:grpSp>
          <p:nvGrpSpPr>
            <p:cNvPr id="41" name="Group 6"/>
            <p:cNvGrpSpPr/>
            <p:nvPr/>
          </p:nvGrpSpPr>
          <p:grpSpPr>
            <a:xfrm rot="5400000">
              <a:off x="18790" y="-359997"/>
              <a:ext cx="855405" cy="710104"/>
              <a:chOff x="0" y="655300"/>
              <a:chExt cx="1408942" cy="1169615"/>
            </a:xfrm>
            <a:grpFill/>
          </p:grpSpPr>
          <p:sp>
            <p:nvSpPr>
              <p:cNvPr id="43" name="Diamond 42"/>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sp>
            <p:nvSpPr>
              <p:cNvPr id="44" name="Diamond 43"/>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42" name="Diamond 41"/>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01767" y="2090481"/>
            <a:ext cx="3661893" cy="2905712"/>
          </a:xfrm>
          <a:prstGeom prst="rect">
            <a:avLst/>
          </a:prstGeom>
          <a:ln>
            <a:solidFill>
              <a:srgbClr val="FFFF00"/>
            </a:solidFill>
          </a:ln>
          <a:effectLst>
            <a:outerShdw blurRad="292100" dist="139700" dir="2700000" algn="tl" rotWithShape="0">
              <a:srgbClr val="333333">
                <a:alpha val="65000"/>
              </a:srgbClr>
            </a:outerShdw>
          </a:effectLst>
        </p:spPr>
      </p:pic>
      <p:sp>
        <p:nvSpPr>
          <p:cNvPr id="45" name="Rectangle 44"/>
          <p:cNvSpPr/>
          <p:nvPr/>
        </p:nvSpPr>
        <p:spPr>
          <a:xfrm rot="5400000">
            <a:off x="2048869" y="-1465295"/>
            <a:ext cx="966398" cy="4315000"/>
          </a:xfrm>
          <a:prstGeom prst="rect">
            <a:avLst/>
          </a:prstGeom>
          <a:solidFill>
            <a:schemeClr val="accent2">
              <a:lumMod val="75000"/>
            </a:schemeClr>
          </a:solid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sysClr val="window" lastClr="FFFFFF"/>
              </a:solidFill>
              <a:effectLst/>
              <a:uLnTx/>
              <a:uFillTx/>
              <a:latin typeface="Ubuntu" panose="020B0504030602030204" pitchFamily="34" charset="0"/>
              <a:ea typeface="+mn-ea"/>
              <a:cs typeface="+mn-cs"/>
            </a:endParaRPr>
          </a:p>
        </p:txBody>
      </p:sp>
      <p:grpSp>
        <p:nvGrpSpPr>
          <p:cNvPr id="46" name="Group 45"/>
          <p:cNvGrpSpPr/>
          <p:nvPr/>
        </p:nvGrpSpPr>
        <p:grpSpPr>
          <a:xfrm>
            <a:off x="45209" y="0"/>
            <a:ext cx="664894" cy="971457"/>
            <a:chOff x="45210" y="-445712"/>
            <a:chExt cx="664894" cy="971457"/>
          </a:xfrm>
          <a:solidFill>
            <a:schemeClr val="accent2">
              <a:lumMod val="75000"/>
            </a:schemeClr>
          </a:solidFill>
          <a:effectLst>
            <a:outerShdw blurRad="50800" dist="38100" dir="2700000" algn="tl" rotWithShape="0">
              <a:prstClr val="black">
                <a:alpha val="40000"/>
              </a:prstClr>
            </a:outerShdw>
          </a:effectLst>
        </p:grpSpPr>
        <p:grpSp>
          <p:nvGrpSpPr>
            <p:cNvPr id="47" name="Group 6"/>
            <p:cNvGrpSpPr/>
            <p:nvPr/>
          </p:nvGrpSpPr>
          <p:grpSpPr>
            <a:xfrm rot="5400000">
              <a:off x="-56578" y="-343924"/>
              <a:ext cx="868469" cy="664894"/>
              <a:chOff x="-21517" y="805914"/>
              <a:chExt cx="1430459" cy="1095151"/>
            </a:xfrm>
            <a:grpFill/>
          </p:grpSpPr>
          <p:sp>
            <p:nvSpPr>
              <p:cNvPr id="49" name="Diamond 48"/>
              <p:cNvSpPr/>
              <p:nvPr/>
            </p:nvSpPr>
            <p:spPr>
              <a:xfrm rot="5400000">
                <a:off x="-21518" y="805915"/>
                <a:ext cx="1095151" cy="1095150"/>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50" name="Diamond 49"/>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48" name="Diamond 47"/>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grpSp>
        <p:nvGrpSpPr>
          <p:cNvPr id="51" name="Group 50"/>
          <p:cNvGrpSpPr/>
          <p:nvPr/>
        </p:nvGrpSpPr>
        <p:grpSpPr>
          <a:xfrm>
            <a:off x="4283167" y="574766"/>
            <a:ext cx="710104" cy="958393"/>
            <a:chOff x="91441" y="-432648"/>
            <a:chExt cx="710104" cy="958393"/>
          </a:xfrm>
          <a:solidFill>
            <a:schemeClr val="accent2">
              <a:lumMod val="75000"/>
            </a:schemeClr>
          </a:solidFill>
          <a:effectLst>
            <a:outerShdw blurRad="50800" dist="38100" dir="5400000" algn="t" rotWithShape="0">
              <a:prstClr val="black">
                <a:alpha val="40000"/>
              </a:prstClr>
            </a:outerShdw>
          </a:effectLst>
        </p:grpSpPr>
        <p:grpSp>
          <p:nvGrpSpPr>
            <p:cNvPr id="52" name="Group 6"/>
            <p:cNvGrpSpPr/>
            <p:nvPr/>
          </p:nvGrpSpPr>
          <p:grpSpPr>
            <a:xfrm rot="5400000">
              <a:off x="18790" y="-359997"/>
              <a:ext cx="855405" cy="710104"/>
              <a:chOff x="0" y="655300"/>
              <a:chExt cx="1408942" cy="1169615"/>
            </a:xfrm>
            <a:grpFill/>
          </p:grpSpPr>
          <p:sp>
            <p:nvSpPr>
              <p:cNvPr id="54" name="Diamond 53"/>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55" name="Diamond 54"/>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53" name="Diamond 52"/>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56" name="Rectangle 55"/>
          <p:cNvSpPr/>
          <p:nvPr/>
        </p:nvSpPr>
        <p:spPr>
          <a:xfrm>
            <a:off x="758049" y="435820"/>
            <a:ext cx="3605474" cy="584775"/>
          </a:xfrm>
          <a:prstGeom prst="rect">
            <a:avLst/>
          </a:prstGeom>
        </p:spPr>
        <p:txBody>
          <a:bodyPr wrap="none">
            <a:spAutoFit/>
          </a:bodyPr>
          <a:lstStyle/>
          <a:p>
            <a:r>
              <a:rPr lang="en-US" sz="3200" b="1" dirty="0" smtClean="0">
                <a:solidFill>
                  <a:schemeClr val="bg1"/>
                </a:solidFill>
                <a:effectLst>
                  <a:outerShdw blurRad="38100" dist="38100" dir="2700000" algn="tl">
                    <a:srgbClr val="000000">
                      <a:alpha val="43137"/>
                    </a:srgbClr>
                  </a:outerShdw>
                </a:effectLst>
              </a:rPr>
              <a:t>Green World Group </a:t>
            </a:r>
            <a:endParaRPr lang="en-US" sz="3200" b="1" dirty="0">
              <a:solidFill>
                <a:schemeClr val="bg1"/>
              </a:solidFill>
              <a:effectLst>
                <a:outerShdw blurRad="38100" dist="38100" dir="2700000" algn="tl">
                  <a:srgbClr val="000000">
                    <a:alpha val="43137"/>
                  </a:srgbClr>
                </a:outerShdw>
              </a:effectLst>
            </a:endParaRPr>
          </a:p>
        </p:txBody>
      </p:sp>
      <p:pic>
        <p:nvPicPr>
          <p:cNvPr id="58" name="Picture 5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423977" y="60984"/>
            <a:ext cx="2355647" cy="900689"/>
          </a:xfrm>
          <a:prstGeom prst="rect">
            <a:avLst/>
          </a:prstGeom>
        </p:spPr>
      </p:pic>
    </p:spTree>
    <p:extLst>
      <p:ext uri="{BB962C8B-B14F-4D97-AF65-F5344CB8AC3E}">
        <p14:creationId xmlns:p14="http://schemas.microsoft.com/office/powerpoint/2010/main" xmlns="" val="4250719744"/>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33571" y="2133221"/>
            <a:ext cx="6844019" cy="4154984"/>
          </a:xfrm>
          <a:prstGeom prst="rect">
            <a:avLst/>
          </a:prstGeom>
          <a:noFill/>
        </p:spPr>
        <p:txBody>
          <a:bodyPr wrap="square" rtlCol="0">
            <a:spAutoFit/>
          </a:bodyPr>
          <a:lstStyle/>
          <a:p>
            <a:pPr algn="just"/>
            <a:r>
              <a:rPr lang="en-US" sz="2400" dirty="0">
                <a:latin typeface="Arial Narrow" pitchFamily="34" charset="0"/>
              </a:rPr>
              <a:t>This course deals with Occupational Safety issues associated with Offshore work activity. The training content and curriculum is exclusively designed to ensure that it can be followed and understood by people from across countries and by staff at different levels of their career. This course will bring you an insight on topics like Basic Safety Engineering, Occupational Health and Safety, Fire Prevention and Safety, offshore Safety. Diploma in Offshore Safety is a specialist qualification for people in offshore oil and gas industry who are responsible for ensuring safety as part of their day to day duties.</a:t>
            </a:r>
          </a:p>
        </p:txBody>
      </p:sp>
      <p:sp>
        <p:nvSpPr>
          <p:cNvPr id="22" name="TextBox 21"/>
          <p:cNvSpPr txBox="1"/>
          <p:nvPr/>
        </p:nvSpPr>
        <p:spPr>
          <a:xfrm>
            <a:off x="318838" y="1505706"/>
            <a:ext cx="10885782" cy="584775"/>
          </a:xfrm>
          <a:prstGeom prst="rect">
            <a:avLst/>
          </a:prstGeom>
          <a:noFill/>
        </p:spPr>
        <p:txBody>
          <a:bodyPr wrap="square" rtlCol="0">
            <a:spAutoFit/>
          </a:bodyPr>
          <a:lstStyle/>
          <a:p>
            <a:r>
              <a:rPr lang="en-US" sz="3200" b="1" dirty="0">
                <a:solidFill>
                  <a:prstClr val="black"/>
                </a:solidFill>
                <a:latin typeface="Arial Narrow" pitchFamily="34" charset="0"/>
              </a:rPr>
              <a:t>Diploma in Offshore Safety</a:t>
            </a:r>
            <a:endParaRPr lang="en-US" sz="3200" dirty="0">
              <a:solidFill>
                <a:prstClr val="black"/>
              </a:solidFill>
            </a:endParaRPr>
          </a:p>
        </p:txBody>
      </p:sp>
      <p:grpSp>
        <p:nvGrpSpPr>
          <p:cNvPr id="30" name="Group 29"/>
          <p:cNvGrpSpPr/>
          <p:nvPr/>
        </p:nvGrpSpPr>
        <p:grpSpPr>
          <a:xfrm>
            <a:off x="7557590" y="5703663"/>
            <a:ext cx="710104" cy="958393"/>
            <a:chOff x="91441" y="-432648"/>
            <a:chExt cx="710104" cy="958393"/>
          </a:xfrm>
          <a:solidFill>
            <a:schemeClr val="accent2">
              <a:lumMod val="75000"/>
            </a:schemeClr>
          </a:solidFill>
        </p:grpSpPr>
        <p:grpSp>
          <p:nvGrpSpPr>
            <p:cNvPr id="31" name="Group 6"/>
            <p:cNvGrpSpPr/>
            <p:nvPr/>
          </p:nvGrpSpPr>
          <p:grpSpPr>
            <a:xfrm rot="5400000">
              <a:off x="18790" y="-359997"/>
              <a:ext cx="855405" cy="710104"/>
              <a:chOff x="0" y="655300"/>
              <a:chExt cx="1408942" cy="1169615"/>
            </a:xfrm>
            <a:grpFill/>
          </p:grpSpPr>
          <p:sp>
            <p:nvSpPr>
              <p:cNvPr id="33" name="Diamond 32"/>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sp>
            <p:nvSpPr>
              <p:cNvPr id="34" name="Diamond 33"/>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32" name="Diamond 31"/>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grpSp>
        <p:nvGrpSpPr>
          <p:cNvPr id="35" name="Group 34"/>
          <p:cNvGrpSpPr/>
          <p:nvPr/>
        </p:nvGrpSpPr>
        <p:grpSpPr>
          <a:xfrm>
            <a:off x="8418315" y="5483270"/>
            <a:ext cx="710104" cy="958393"/>
            <a:chOff x="91441" y="-432648"/>
            <a:chExt cx="710104" cy="958393"/>
          </a:xfrm>
          <a:solidFill>
            <a:schemeClr val="accent2">
              <a:lumMod val="75000"/>
            </a:schemeClr>
          </a:solidFill>
        </p:grpSpPr>
        <p:grpSp>
          <p:nvGrpSpPr>
            <p:cNvPr id="36" name="Group 6"/>
            <p:cNvGrpSpPr/>
            <p:nvPr/>
          </p:nvGrpSpPr>
          <p:grpSpPr>
            <a:xfrm rot="5400000">
              <a:off x="18790" y="-359997"/>
              <a:ext cx="855405" cy="710104"/>
              <a:chOff x="0" y="655300"/>
              <a:chExt cx="1408942" cy="1169615"/>
            </a:xfrm>
            <a:grpFill/>
          </p:grpSpPr>
          <p:sp>
            <p:nvSpPr>
              <p:cNvPr id="38" name="Diamond 37"/>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sp>
            <p:nvSpPr>
              <p:cNvPr id="39" name="Diamond 38"/>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37" name="Diamond 36"/>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grpSp>
        <p:nvGrpSpPr>
          <p:cNvPr id="40" name="Group 39"/>
          <p:cNvGrpSpPr/>
          <p:nvPr/>
        </p:nvGrpSpPr>
        <p:grpSpPr>
          <a:xfrm>
            <a:off x="8014101" y="5558785"/>
            <a:ext cx="710104" cy="958393"/>
            <a:chOff x="91441" y="-432648"/>
            <a:chExt cx="710104" cy="958393"/>
          </a:xfrm>
          <a:solidFill>
            <a:schemeClr val="accent2">
              <a:lumMod val="75000"/>
            </a:schemeClr>
          </a:solidFill>
        </p:grpSpPr>
        <p:grpSp>
          <p:nvGrpSpPr>
            <p:cNvPr id="41" name="Group 6"/>
            <p:cNvGrpSpPr/>
            <p:nvPr/>
          </p:nvGrpSpPr>
          <p:grpSpPr>
            <a:xfrm rot="5400000">
              <a:off x="18790" y="-359997"/>
              <a:ext cx="855405" cy="710104"/>
              <a:chOff x="0" y="655300"/>
              <a:chExt cx="1408942" cy="1169615"/>
            </a:xfrm>
            <a:grpFill/>
          </p:grpSpPr>
          <p:sp>
            <p:nvSpPr>
              <p:cNvPr id="43" name="Diamond 42"/>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sp>
            <p:nvSpPr>
              <p:cNvPr id="44" name="Diamond 43"/>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42" name="Diamond 41"/>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202761" y="2359183"/>
            <a:ext cx="4326614" cy="2895253"/>
          </a:xfrm>
          <a:prstGeom prst="rect">
            <a:avLst/>
          </a:prstGeom>
          <a:ln>
            <a:solidFill>
              <a:srgbClr val="FFFF00"/>
            </a:solidFill>
          </a:ln>
          <a:effectLst>
            <a:outerShdw blurRad="292100" dist="139700" dir="2700000" algn="tl" rotWithShape="0">
              <a:srgbClr val="333333">
                <a:alpha val="65000"/>
              </a:srgbClr>
            </a:outerShdw>
          </a:effectLst>
        </p:spPr>
      </p:pic>
      <p:sp>
        <p:nvSpPr>
          <p:cNvPr id="45" name="Rectangle 44"/>
          <p:cNvSpPr/>
          <p:nvPr/>
        </p:nvSpPr>
        <p:spPr>
          <a:xfrm rot="5400000">
            <a:off x="2048869" y="-1465295"/>
            <a:ext cx="966398" cy="4315000"/>
          </a:xfrm>
          <a:prstGeom prst="rect">
            <a:avLst/>
          </a:prstGeom>
          <a:solidFill>
            <a:schemeClr val="accent2">
              <a:lumMod val="75000"/>
            </a:schemeClr>
          </a:solid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sysClr val="window" lastClr="FFFFFF"/>
              </a:solidFill>
              <a:effectLst/>
              <a:uLnTx/>
              <a:uFillTx/>
              <a:latin typeface="Ubuntu" panose="020B0504030602030204" pitchFamily="34" charset="0"/>
              <a:ea typeface="+mn-ea"/>
              <a:cs typeface="+mn-cs"/>
            </a:endParaRPr>
          </a:p>
        </p:txBody>
      </p:sp>
      <p:grpSp>
        <p:nvGrpSpPr>
          <p:cNvPr id="46" name="Group 45"/>
          <p:cNvGrpSpPr/>
          <p:nvPr/>
        </p:nvGrpSpPr>
        <p:grpSpPr>
          <a:xfrm>
            <a:off x="45209" y="0"/>
            <a:ext cx="664894" cy="971457"/>
            <a:chOff x="45210" y="-445712"/>
            <a:chExt cx="664894" cy="971457"/>
          </a:xfrm>
          <a:solidFill>
            <a:schemeClr val="accent2">
              <a:lumMod val="75000"/>
            </a:schemeClr>
          </a:solidFill>
          <a:effectLst>
            <a:outerShdw blurRad="50800" dist="38100" dir="2700000" algn="tl" rotWithShape="0">
              <a:prstClr val="black">
                <a:alpha val="40000"/>
              </a:prstClr>
            </a:outerShdw>
          </a:effectLst>
        </p:grpSpPr>
        <p:grpSp>
          <p:nvGrpSpPr>
            <p:cNvPr id="47" name="Group 6"/>
            <p:cNvGrpSpPr/>
            <p:nvPr/>
          </p:nvGrpSpPr>
          <p:grpSpPr>
            <a:xfrm rot="5400000">
              <a:off x="-56578" y="-343924"/>
              <a:ext cx="868469" cy="664894"/>
              <a:chOff x="-21517" y="805914"/>
              <a:chExt cx="1430459" cy="1095151"/>
            </a:xfrm>
            <a:grpFill/>
          </p:grpSpPr>
          <p:sp>
            <p:nvSpPr>
              <p:cNvPr id="49" name="Diamond 48"/>
              <p:cNvSpPr/>
              <p:nvPr/>
            </p:nvSpPr>
            <p:spPr>
              <a:xfrm rot="5400000">
                <a:off x="-21518" y="805915"/>
                <a:ext cx="1095151" cy="1095150"/>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50" name="Diamond 49"/>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48" name="Diamond 47"/>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grpSp>
        <p:nvGrpSpPr>
          <p:cNvPr id="51" name="Group 50"/>
          <p:cNvGrpSpPr/>
          <p:nvPr/>
        </p:nvGrpSpPr>
        <p:grpSpPr>
          <a:xfrm>
            <a:off x="4283167" y="574766"/>
            <a:ext cx="710104" cy="958393"/>
            <a:chOff x="91441" y="-432648"/>
            <a:chExt cx="710104" cy="958393"/>
          </a:xfrm>
          <a:solidFill>
            <a:schemeClr val="accent2">
              <a:lumMod val="75000"/>
            </a:schemeClr>
          </a:solidFill>
          <a:effectLst>
            <a:outerShdw blurRad="50800" dist="38100" dir="5400000" algn="t" rotWithShape="0">
              <a:prstClr val="black">
                <a:alpha val="40000"/>
              </a:prstClr>
            </a:outerShdw>
          </a:effectLst>
        </p:grpSpPr>
        <p:grpSp>
          <p:nvGrpSpPr>
            <p:cNvPr id="52" name="Group 6"/>
            <p:cNvGrpSpPr/>
            <p:nvPr/>
          </p:nvGrpSpPr>
          <p:grpSpPr>
            <a:xfrm rot="5400000">
              <a:off x="18790" y="-359997"/>
              <a:ext cx="855405" cy="710104"/>
              <a:chOff x="0" y="655300"/>
              <a:chExt cx="1408942" cy="1169615"/>
            </a:xfrm>
            <a:grpFill/>
          </p:grpSpPr>
          <p:sp>
            <p:nvSpPr>
              <p:cNvPr id="54" name="Diamond 53"/>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55" name="Diamond 54"/>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53" name="Diamond 52"/>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56" name="Rectangle 55"/>
          <p:cNvSpPr/>
          <p:nvPr/>
        </p:nvSpPr>
        <p:spPr>
          <a:xfrm>
            <a:off x="758049" y="435820"/>
            <a:ext cx="3605474" cy="584775"/>
          </a:xfrm>
          <a:prstGeom prst="rect">
            <a:avLst/>
          </a:prstGeom>
        </p:spPr>
        <p:txBody>
          <a:bodyPr wrap="none">
            <a:spAutoFit/>
          </a:bodyPr>
          <a:lstStyle/>
          <a:p>
            <a:r>
              <a:rPr lang="en-US" sz="3200" b="1" dirty="0" smtClean="0">
                <a:solidFill>
                  <a:schemeClr val="bg1"/>
                </a:solidFill>
                <a:effectLst>
                  <a:outerShdw blurRad="38100" dist="38100" dir="2700000" algn="tl">
                    <a:srgbClr val="000000">
                      <a:alpha val="43137"/>
                    </a:srgbClr>
                  </a:outerShdw>
                </a:effectLst>
              </a:rPr>
              <a:t>Green World Group </a:t>
            </a:r>
            <a:endParaRPr lang="en-US" sz="3200" b="1" dirty="0">
              <a:solidFill>
                <a:schemeClr val="bg1"/>
              </a:solidFill>
              <a:effectLst>
                <a:outerShdw blurRad="38100" dist="38100" dir="2700000" algn="tl">
                  <a:srgbClr val="000000">
                    <a:alpha val="43137"/>
                  </a:srgbClr>
                </a:outerShdw>
              </a:effectLst>
            </a:endParaRPr>
          </a:p>
        </p:txBody>
      </p:sp>
      <p:pic>
        <p:nvPicPr>
          <p:cNvPr id="58" name="Picture 5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423977" y="60984"/>
            <a:ext cx="2355647" cy="900689"/>
          </a:xfrm>
          <a:prstGeom prst="rect">
            <a:avLst/>
          </a:prstGeom>
        </p:spPr>
      </p:pic>
    </p:spTree>
    <p:extLst>
      <p:ext uri="{BB962C8B-B14F-4D97-AF65-F5344CB8AC3E}">
        <p14:creationId xmlns:p14="http://schemas.microsoft.com/office/powerpoint/2010/main" xmlns="" val="2792302722"/>
      </p:ext>
    </p:extLst>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84523" y="2090481"/>
            <a:ext cx="7357292" cy="3416320"/>
          </a:xfrm>
          <a:prstGeom prst="rect">
            <a:avLst/>
          </a:prstGeom>
          <a:noFill/>
        </p:spPr>
        <p:txBody>
          <a:bodyPr wrap="square" rtlCol="0">
            <a:spAutoFit/>
          </a:bodyPr>
          <a:lstStyle/>
          <a:p>
            <a:pPr algn="just"/>
            <a:r>
              <a:rPr lang="en-US" sz="2400" dirty="0">
                <a:latin typeface="Arial Narrow" pitchFamily="34" charset="0"/>
              </a:rPr>
              <a:t>Diploma in Environmental Safety Engineering is the comprehensive Safety Management Program related to Industries which are prone to Environmental Pollution. The training program educates the participants of the relevant responsibilities a safety officer has to shoulder in the working environments involving hazardous wastes. The course also provides the students with the latest know-how and technology on environment engineering and hazardous waste operation systems.</a:t>
            </a:r>
          </a:p>
        </p:txBody>
      </p:sp>
      <p:sp>
        <p:nvSpPr>
          <p:cNvPr id="22" name="TextBox 21"/>
          <p:cNvSpPr txBox="1"/>
          <p:nvPr/>
        </p:nvSpPr>
        <p:spPr>
          <a:xfrm>
            <a:off x="318838" y="1505706"/>
            <a:ext cx="8934993" cy="584775"/>
          </a:xfrm>
          <a:prstGeom prst="rect">
            <a:avLst/>
          </a:prstGeom>
          <a:noFill/>
        </p:spPr>
        <p:txBody>
          <a:bodyPr wrap="square" rtlCol="0">
            <a:spAutoFit/>
          </a:bodyPr>
          <a:lstStyle/>
          <a:p>
            <a:r>
              <a:rPr lang="en-US" sz="3200" b="1" dirty="0">
                <a:solidFill>
                  <a:prstClr val="black"/>
                </a:solidFill>
                <a:latin typeface="Arial Narrow" pitchFamily="34" charset="0"/>
              </a:rPr>
              <a:t>Diploma in Environmental Safety</a:t>
            </a:r>
            <a:endParaRPr lang="en-US" sz="3200" dirty="0">
              <a:solidFill>
                <a:prstClr val="black"/>
              </a:solidFill>
            </a:endParaRPr>
          </a:p>
        </p:txBody>
      </p:sp>
      <p:grpSp>
        <p:nvGrpSpPr>
          <p:cNvPr id="24" name="Group 1"/>
          <p:cNvGrpSpPr>
            <a:grpSpLocks/>
          </p:cNvGrpSpPr>
          <p:nvPr/>
        </p:nvGrpSpPr>
        <p:grpSpPr bwMode="auto">
          <a:xfrm flipV="1">
            <a:off x="0" y="5818687"/>
            <a:ext cx="3267170" cy="843371"/>
            <a:chOff x="5167423" y="2519916"/>
            <a:chExt cx="5805377" cy="1499191"/>
          </a:xfrm>
          <a:effectLst>
            <a:glow rad="101600">
              <a:schemeClr val="accent2">
                <a:satMod val="175000"/>
                <a:alpha val="40000"/>
              </a:schemeClr>
            </a:glow>
          </a:effectLst>
        </p:grpSpPr>
        <p:sp>
          <p:nvSpPr>
            <p:cNvPr id="25" name="Rectangle 24"/>
            <p:cNvSpPr/>
            <p:nvPr/>
          </p:nvSpPr>
          <p:spPr>
            <a:xfrm>
              <a:off x="5167423" y="2519916"/>
              <a:ext cx="5805377" cy="149919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nvGrpSpPr>
            <p:cNvPr id="26" name="Group 25"/>
            <p:cNvGrpSpPr>
              <a:grpSpLocks/>
            </p:cNvGrpSpPr>
            <p:nvPr/>
          </p:nvGrpSpPr>
          <p:grpSpPr bwMode="auto">
            <a:xfrm>
              <a:off x="5602390" y="2869304"/>
              <a:ext cx="4935444" cy="646526"/>
              <a:chOff x="5559009" y="2766040"/>
              <a:chExt cx="4935444" cy="646526"/>
            </a:xfrm>
          </p:grpSpPr>
          <p:sp>
            <p:nvSpPr>
              <p:cNvPr id="27" name="TextBox 26"/>
              <p:cNvSpPr txBox="1"/>
              <p:nvPr/>
            </p:nvSpPr>
            <p:spPr>
              <a:xfrm>
                <a:off x="5559009" y="2766040"/>
                <a:ext cx="184727" cy="400268"/>
              </a:xfrm>
              <a:prstGeom prst="rect">
                <a:avLst/>
              </a:prstGeom>
              <a:noFill/>
            </p:spPr>
            <p:txBody>
              <a:bodyPr wrap="none">
                <a:spAutoFit/>
              </a:bodyPr>
              <a:lstStyle/>
              <a:p>
                <a:pPr eaLnBrk="1" fontAlgn="auto" hangingPunct="1">
                  <a:spcBef>
                    <a:spcPts val="0"/>
                  </a:spcBef>
                  <a:spcAft>
                    <a:spcPts val="0"/>
                  </a:spcAft>
                  <a:defRPr/>
                </a:pPr>
                <a:endParaRPr lang="en-US" sz="2000" b="1" dirty="0">
                  <a:solidFill>
                    <a:prstClr val="white">
                      <a:lumMod val="95000"/>
                    </a:prst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TextBox 27"/>
              <p:cNvSpPr txBox="1"/>
              <p:nvPr/>
            </p:nvSpPr>
            <p:spPr>
              <a:xfrm>
                <a:off x="5559009" y="3166248"/>
                <a:ext cx="4935444" cy="246318"/>
              </a:xfrm>
              <a:prstGeom prst="rect">
                <a:avLst/>
              </a:prstGeom>
              <a:noFill/>
            </p:spPr>
            <p:txBody>
              <a:bodyPr>
                <a:spAutoFit/>
              </a:bodyPr>
              <a:lstStyle/>
              <a:p>
                <a:pPr algn="just" eaLnBrk="1" fontAlgn="auto" hangingPunct="1">
                  <a:spcBef>
                    <a:spcPts val="0"/>
                  </a:spcBef>
                  <a:spcAft>
                    <a:spcPts val="0"/>
                  </a:spcAft>
                  <a:defRPr/>
                </a:pPr>
                <a:endParaRPr lang="en-US" sz="1000" dirty="0">
                  <a:solidFill>
                    <a:prstClr val="white">
                      <a:lumMod val="95000"/>
                    </a:prstClr>
                  </a:solidFill>
                  <a:latin typeface="Open Sans" panose="020B0606030504020204" pitchFamily="34" charset="0"/>
                  <a:ea typeface="Open Sans" panose="020B0606030504020204" pitchFamily="34" charset="0"/>
                  <a:cs typeface="Open Sans" panose="020B0606030504020204" pitchFamily="34" charset="0"/>
                </a:endParaRPr>
              </a:p>
            </p:txBody>
          </p:sp>
        </p:grpSp>
      </p:grpSp>
      <p:sp>
        <p:nvSpPr>
          <p:cNvPr id="29" name="Rectangle 28"/>
          <p:cNvSpPr/>
          <p:nvPr/>
        </p:nvSpPr>
        <p:spPr>
          <a:xfrm>
            <a:off x="370114" y="5903893"/>
            <a:ext cx="6096000" cy="954107"/>
          </a:xfrm>
          <a:prstGeom prst="rect">
            <a:avLst/>
          </a:prstGeom>
        </p:spPr>
        <p:txBody>
          <a:bodyPr>
            <a:spAutoFit/>
          </a:bodyPr>
          <a:lstStyle/>
          <a:p>
            <a:r>
              <a:rPr lang="en-US" sz="2800" dirty="0" smtClean="0">
                <a:solidFill>
                  <a:prstClr val="white"/>
                </a:solidFill>
                <a:latin typeface="Arial Narrow" pitchFamily="34" charset="0"/>
              </a:rPr>
              <a:t>Training Courses</a:t>
            </a:r>
            <a:endParaRPr lang="en-US" sz="2800" dirty="0" smtClean="0">
              <a:solidFill>
                <a:prstClr val="black"/>
              </a:solidFill>
              <a:latin typeface="Arial Narrow" pitchFamily="34" charset="0"/>
            </a:endParaRPr>
          </a:p>
          <a:p>
            <a:endParaRPr lang="en-US" sz="2800" dirty="0">
              <a:solidFill>
                <a:prstClr val="black"/>
              </a:solidFill>
            </a:endParaRPr>
          </a:p>
        </p:txBody>
      </p:sp>
      <p:grpSp>
        <p:nvGrpSpPr>
          <p:cNvPr id="30" name="Group 29"/>
          <p:cNvGrpSpPr/>
          <p:nvPr/>
        </p:nvGrpSpPr>
        <p:grpSpPr>
          <a:xfrm>
            <a:off x="9537504" y="5622609"/>
            <a:ext cx="710104" cy="958393"/>
            <a:chOff x="91441" y="-432648"/>
            <a:chExt cx="710104" cy="958393"/>
          </a:xfrm>
          <a:solidFill>
            <a:schemeClr val="accent2">
              <a:lumMod val="75000"/>
            </a:schemeClr>
          </a:solidFill>
        </p:grpSpPr>
        <p:grpSp>
          <p:nvGrpSpPr>
            <p:cNvPr id="31" name="Group 6"/>
            <p:cNvGrpSpPr/>
            <p:nvPr/>
          </p:nvGrpSpPr>
          <p:grpSpPr>
            <a:xfrm rot="5400000">
              <a:off x="18790" y="-359997"/>
              <a:ext cx="855405" cy="710104"/>
              <a:chOff x="0" y="655300"/>
              <a:chExt cx="1408942" cy="1169615"/>
            </a:xfrm>
            <a:grpFill/>
          </p:grpSpPr>
          <p:sp>
            <p:nvSpPr>
              <p:cNvPr id="33" name="Diamond 32"/>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sp>
            <p:nvSpPr>
              <p:cNvPr id="34" name="Diamond 33"/>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32" name="Diamond 31"/>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grpSp>
        <p:nvGrpSpPr>
          <p:cNvPr id="35" name="Group 34"/>
          <p:cNvGrpSpPr/>
          <p:nvPr/>
        </p:nvGrpSpPr>
        <p:grpSpPr>
          <a:xfrm>
            <a:off x="8543727" y="5932199"/>
            <a:ext cx="710104" cy="958393"/>
            <a:chOff x="91441" y="-432648"/>
            <a:chExt cx="710104" cy="958393"/>
          </a:xfrm>
          <a:solidFill>
            <a:schemeClr val="accent2">
              <a:lumMod val="75000"/>
            </a:schemeClr>
          </a:solidFill>
        </p:grpSpPr>
        <p:grpSp>
          <p:nvGrpSpPr>
            <p:cNvPr id="36" name="Group 6"/>
            <p:cNvGrpSpPr/>
            <p:nvPr/>
          </p:nvGrpSpPr>
          <p:grpSpPr>
            <a:xfrm rot="5400000">
              <a:off x="18790" y="-359997"/>
              <a:ext cx="855405" cy="710104"/>
              <a:chOff x="0" y="655300"/>
              <a:chExt cx="1408942" cy="1169615"/>
            </a:xfrm>
            <a:grpFill/>
          </p:grpSpPr>
          <p:sp>
            <p:nvSpPr>
              <p:cNvPr id="38" name="Diamond 37"/>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sp>
            <p:nvSpPr>
              <p:cNvPr id="39" name="Diamond 38"/>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37" name="Diamond 36"/>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grpSp>
        <p:nvGrpSpPr>
          <p:cNvPr id="40" name="Group 39"/>
          <p:cNvGrpSpPr/>
          <p:nvPr/>
        </p:nvGrpSpPr>
        <p:grpSpPr>
          <a:xfrm>
            <a:off x="9011016" y="5761142"/>
            <a:ext cx="710104" cy="958393"/>
            <a:chOff x="91441" y="-432648"/>
            <a:chExt cx="710104" cy="958393"/>
          </a:xfrm>
          <a:solidFill>
            <a:schemeClr val="accent2">
              <a:lumMod val="75000"/>
            </a:schemeClr>
          </a:solidFill>
        </p:grpSpPr>
        <p:grpSp>
          <p:nvGrpSpPr>
            <p:cNvPr id="41" name="Group 6"/>
            <p:cNvGrpSpPr/>
            <p:nvPr/>
          </p:nvGrpSpPr>
          <p:grpSpPr>
            <a:xfrm rot="5400000">
              <a:off x="18790" y="-359997"/>
              <a:ext cx="855405" cy="710104"/>
              <a:chOff x="0" y="655300"/>
              <a:chExt cx="1408942" cy="1169615"/>
            </a:xfrm>
            <a:grpFill/>
          </p:grpSpPr>
          <p:sp>
            <p:nvSpPr>
              <p:cNvPr id="43" name="Diamond 42"/>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sp>
            <p:nvSpPr>
              <p:cNvPr id="44" name="Diamond 43"/>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42" name="Diamond 41"/>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41604" y="1736310"/>
            <a:ext cx="3701903" cy="3701903"/>
          </a:xfrm>
          <a:prstGeom prst="rect">
            <a:avLst/>
          </a:prstGeom>
          <a:ln>
            <a:solidFill>
              <a:srgbClr val="FFFF00"/>
            </a:solidFill>
          </a:ln>
          <a:effectLst>
            <a:outerShdw blurRad="292100" dist="139700" dir="2700000" algn="tl" rotWithShape="0">
              <a:srgbClr val="333333">
                <a:alpha val="65000"/>
              </a:srgbClr>
            </a:outerShdw>
          </a:effectLst>
        </p:spPr>
      </p:pic>
      <p:sp>
        <p:nvSpPr>
          <p:cNvPr id="45" name="Rectangle 44"/>
          <p:cNvSpPr/>
          <p:nvPr/>
        </p:nvSpPr>
        <p:spPr>
          <a:xfrm rot="5400000">
            <a:off x="2048869" y="-1465295"/>
            <a:ext cx="966398" cy="4315000"/>
          </a:xfrm>
          <a:prstGeom prst="rect">
            <a:avLst/>
          </a:prstGeom>
          <a:solidFill>
            <a:schemeClr val="accent2">
              <a:lumMod val="75000"/>
            </a:schemeClr>
          </a:solid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sysClr val="window" lastClr="FFFFFF"/>
              </a:solidFill>
              <a:effectLst/>
              <a:uLnTx/>
              <a:uFillTx/>
              <a:latin typeface="Ubuntu" panose="020B0504030602030204" pitchFamily="34" charset="0"/>
              <a:ea typeface="+mn-ea"/>
              <a:cs typeface="+mn-cs"/>
            </a:endParaRPr>
          </a:p>
        </p:txBody>
      </p:sp>
      <p:grpSp>
        <p:nvGrpSpPr>
          <p:cNvPr id="46" name="Group 45"/>
          <p:cNvGrpSpPr/>
          <p:nvPr/>
        </p:nvGrpSpPr>
        <p:grpSpPr>
          <a:xfrm>
            <a:off x="45209" y="0"/>
            <a:ext cx="664894" cy="971457"/>
            <a:chOff x="45210" y="-445712"/>
            <a:chExt cx="664894" cy="971457"/>
          </a:xfrm>
          <a:solidFill>
            <a:schemeClr val="accent2">
              <a:lumMod val="75000"/>
            </a:schemeClr>
          </a:solidFill>
          <a:effectLst>
            <a:outerShdw blurRad="50800" dist="38100" dir="2700000" algn="tl" rotWithShape="0">
              <a:prstClr val="black">
                <a:alpha val="40000"/>
              </a:prstClr>
            </a:outerShdw>
          </a:effectLst>
        </p:grpSpPr>
        <p:grpSp>
          <p:nvGrpSpPr>
            <p:cNvPr id="47" name="Group 6"/>
            <p:cNvGrpSpPr/>
            <p:nvPr/>
          </p:nvGrpSpPr>
          <p:grpSpPr>
            <a:xfrm rot="5400000">
              <a:off x="-56578" y="-343924"/>
              <a:ext cx="868469" cy="664894"/>
              <a:chOff x="-21517" y="805914"/>
              <a:chExt cx="1430459" cy="1095151"/>
            </a:xfrm>
            <a:grpFill/>
          </p:grpSpPr>
          <p:sp>
            <p:nvSpPr>
              <p:cNvPr id="49" name="Diamond 48"/>
              <p:cNvSpPr/>
              <p:nvPr/>
            </p:nvSpPr>
            <p:spPr>
              <a:xfrm rot="5400000">
                <a:off x="-21518" y="805915"/>
                <a:ext cx="1095151" cy="1095150"/>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50" name="Diamond 49"/>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48" name="Diamond 47"/>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grpSp>
        <p:nvGrpSpPr>
          <p:cNvPr id="51" name="Group 50"/>
          <p:cNvGrpSpPr/>
          <p:nvPr/>
        </p:nvGrpSpPr>
        <p:grpSpPr>
          <a:xfrm>
            <a:off x="4283167" y="574766"/>
            <a:ext cx="710104" cy="958393"/>
            <a:chOff x="91441" y="-432648"/>
            <a:chExt cx="710104" cy="958393"/>
          </a:xfrm>
          <a:solidFill>
            <a:schemeClr val="accent2">
              <a:lumMod val="75000"/>
            </a:schemeClr>
          </a:solidFill>
          <a:effectLst>
            <a:outerShdw blurRad="50800" dist="38100" dir="5400000" algn="t" rotWithShape="0">
              <a:prstClr val="black">
                <a:alpha val="40000"/>
              </a:prstClr>
            </a:outerShdw>
          </a:effectLst>
        </p:grpSpPr>
        <p:grpSp>
          <p:nvGrpSpPr>
            <p:cNvPr id="52" name="Group 6"/>
            <p:cNvGrpSpPr/>
            <p:nvPr/>
          </p:nvGrpSpPr>
          <p:grpSpPr>
            <a:xfrm rot="5400000">
              <a:off x="18790" y="-359997"/>
              <a:ext cx="855405" cy="710104"/>
              <a:chOff x="0" y="655300"/>
              <a:chExt cx="1408942" cy="1169615"/>
            </a:xfrm>
            <a:grpFill/>
          </p:grpSpPr>
          <p:sp>
            <p:nvSpPr>
              <p:cNvPr id="54" name="Diamond 53"/>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55" name="Diamond 54"/>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53" name="Diamond 52"/>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56" name="Rectangle 55"/>
          <p:cNvSpPr/>
          <p:nvPr/>
        </p:nvSpPr>
        <p:spPr>
          <a:xfrm>
            <a:off x="758049" y="435820"/>
            <a:ext cx="3605474" cy="584775"/>
          </a:xfrm>
          <a:prstGeom prst="rect">
            <a:avLst/>
          </a:prstGeom>
        </p:spPr>
        <p:txBody>
          <a:bodyPr wrap="none">
            <a:spAutoFit/>
          </a:bodyPr>
          <a:lstStyle/>
          <a:p>
            <a:r>
              <a:rPr lang="en-US" sz="3200" b="1" dirty="0" smtClean="0">
                <a:solidFill>
                  <a:schemeClr val="bg1"/>
                </a:solidFill>
                <a:effectLst>
                  <a:outerShdw blurRad="38100" dist="38100" dir="2700000" algn="tl">
                    <a:srgbClr val="000000">
                      <a:alpha val="43137"/>
                    </a:srgbClr>
                  </a:outerShdw>
                </a:effectLst>
              </a:rPr>
              <a:t>Green World Group </a:t>
            </a:r>
            <a:endParaRPr lang="en-US" sz="3200" b="1" dirty="0">
              <a:solidFill>
                <a:schemeClr val="bg1"/>
              </a:solidFill>
              <a:effectLst>
                <a:outerShdw blurRad="38100" dist="38100" dir="2700000" algn="tl">
                  <a:srgbClr val="000000">
                    <a:alpha val="43137"/>
                  </a:srgbClr>
                </a:outerShdw>
              </a:effectLst>
            </a:endParaRPr>
          </a:p>
        </p:txBody>
      </p:sp>
      <p:pic>
        <p:nvPicPr>
          <p:cNvPr id="58" name="Picture 5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423977" y="60984"/>
            <a:ext cx="2355647" cy="900689"/>
          </a:xfrm>
          <a:prstGeom prst="rect">
            <a:avLst/>
          </a:prstGeom>
        </p:spPr>
      </p:pic>
    </p:spTree>
    <p:extLst>
      <p:ext uri="{BB962C8B-B14F-4D97-AF65-F5344CB8AC3E}">
        <p14:creationId xmlns:p14="http://schemas.microsoft.com/office/powerpoint/2010/main" xmlns="" val="499012950"/>
      </p:ext>
    </p:extLst>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78360" y="2090481"/>
            <a:ext cx="6956158" cy="2308324"/>
          </a:xfrm>
          <a:prstGeom prst="rect">
            <a:avLst/>
          </a:prstGeom>
          <a:noFill/>
        </p:spPr>
        <p:txBody>
          <a:bodyPr wrap="square" rtlCol="0">
            <a:spAutoFit/>
          </a:bodyPr>
          <a:lstStyle/>
          <a:p>
            <a:pPr algn="just"/>
            <a:r>
              <a:rPr lang="en-US" sz="2400" dirty="0">
                <a:latin typeface="Arial Narrow" pitchFamily="34" charset="0"/>
              </a:rPr>
              <a:t>Masters Diploma program is a qualification for aspiring health and safety professionals which has been designed to provide students with the expertise required to undertake a career as a safety and health practitioner and also provides a sound basis for progression to postgraduate study in the similar field or other competent industries.</a:t>
            </a:r>
          </a:p>
        </p:txBody>
      </p:sp>
      <p:sp>
        <p:nvSpPr>
          <p:cNvPr id="22" name="TextBox 21"/>
          <p:cNvSpPr txBox="1"/>
          <p:nvPr/>
        </p:nvSpPr>
        <p:spPr>
          <a:xfrm>
            <a:off x="318838" y="1505706"/>
            <a:ext cx="11873162" cy="523220"/>
          </a:xfrm>
          <a:prstGeom prst="rect">
            <a:avLst/>
          </a:prstGeom>
          <a:noFill/>
        </p:spPr>
        <p:txBody>
          <a:bodyPr wrap="square" rtlCol="0">
            <a:spAutoFit/>
          </a:bodyPr>
          <a:lstStyle/>
          <a:p>
            <a:r>
              <a:rPr lang="en-US" sz="2800" b="1" dirty="0">
                <a:latin typeface="Arial Narrow" pitchFamily="34" charset="0"/>
              </a:rPr>
              <a:t>Master Diploma in Occupational Health, Safety, Environment &amp; Risk Management</a:t>
            </a:r>
            <a:endParaRPr lang="en-US" sz="2800" dirty="0">
              <a:latin typeface="Arial Narrow" pitchFamily="34" charset="0"/>
            </a:endParaRPr>
          </a:p>
        </p:txBody>
      </p:sp>
      <p:grpSp>
        <p:nvGrpSpPr>
          <p:cNvPr id="24" name="Group 1"/>
          <p:cNvGrpSpPr>
            <a:grpSpLocks/>
          </p:cNvGrpSpPr>
          <p:nvPr/>
        </p:nvGrpSpPr>
        <p:grpSpPr bwMode="auto">
          <a:xfrm flipV="1">
            <a:off x="0" y="5818687"/>
            <a:ext cx="3267170" cy="843371"/>
            <a:chOff x="5167423" y="2519916"/>
            <a:chExt cx="5805377" cy="1499191"/>
          </a:xfrm>
          <a:effectLst>
            <a:glow rad="101600">
              <a:schemeClr val="accent2">
                <a:satMod val="175000"/>
                <a:alpha val="40000"/>
              </a:schemeClr>
            </a:glow>
          </a:effectLst>
        </p:grpSpPr>
        <p:sp>
          <p:nvSpPr>
            <p:cNvPr id="25" name="Rectangle 24"/>
            <p:cNvSpPr/>
            <p:nvPr/>
          </p:nvSpPr>
          <p:spPr>
            <a:xfrm>
              <a:off x="5167423" y="2519916"/>
              <a:ext cx="5805377" cy="149919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nvGrpSpPr>
            <p:cNvPr id="26" name="Group 25"/>
            <p:cNvGrpSpPr>
              <a:grpSpLocks/>
            </p:cNvGrpSpPr>
            <p:nvPr/>
          </p:nvGrpSpPr>
          <p:grpSpPr bwMode="auto">
            <a:xfrm>
              <a:off x="5602390" y="2869304"/>
              <a:ext cx="4935444" cy="646526"/>
              <a:chOff x="5559009" y="2766040"/>
              <a:chExt cx="4935444" cy="646526"/>
            </a:xfrm>
          </p:grpSpPr>
          <p:sp>
            <p:nvSpPr>
              <p:cNvPr id="27" name="TextBox 26"/>
              <p:cNvSpPr txBox="1"/>
              <p:nvPr/>
            </p:nvSpPr>
            <p:spPr>
              <a:xfrm>
                <a:off x="5559009" y="2766040"/>
                <a:ext cx="184727" cy="400268"/>
              </a:xfrm>
              <a:prstGeom prst="rect">
                <a:avLst/>
              </a:prstGeom>
              <a:noFill/>
            </p:spPr>
            <p:txBody>
              <a:bodyPr wrap="none">
                <a:spAutoFit/>
              </a:bodyPr>
              <a:lstStyle/>
              <a:p>
                <a:pPr eaLnBrk="1" fontAlgn="auto" hangingPunct="1">
                  <a:spcBef>
                    <a:spcPts val="0"/>
                  </a:spcBef>
                  <a:spcAft>
                    <a:spcPts val="0"/>
                  </a:spcAft>
                  <a:defRPr/>
                </a:pPr>
                <a:endParaRPr lang="en-US" sz="2000" b="1" dirty="0">
                  <a:solidFill>
                    <a:prstClr val="white">
                      <a:lumMod val="95000"/>
                    </a:prst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TextBox 27"/>
              <p:cNvSpPr txBox="1"/>
              <p:nvPr/>
            </p:nvSpPr>
            <p:spPr>
              <a:xfrm>
                <a:off x="5559009" y="3166248"/>
                <a:ext cx="4935444" cy="246318"/>
              </a:xfrm>
              <a:prstGeom prst="rect">
                <a:avLst/>
              </a:prstGeom>
              <a:noFill/>
            </p:spPr>
            <p:txBody>
              <a:bodyPr>
                <a:spAutoFit/>
              </a:bodyPr>
              <a:lstStyle/>
              <a:p>
                <a:pPr algn="just" eaLnBrk="1" fontAlgn="auto" hangingPunct="1">
                  <a:spcBef>
                    <a:spcPts val="0"/>
                  </a:spcBef>
                  <a:spcAft>
                    <a:spcPts val="0"/>
                  </a:spcAft>
                  <a:defRPr/>
                </a:pPr>
                <a:endParaRPr lang="en-US" sz="1000" dirty="0">
                  <a:solidFill>
                    <a:prstClr val="white">
                      <a:lumMod val="95000"/>
                    </a:prstClr>
                  </a:solidFill>
                  <a:latin typeface="Open Sans" panose="020B0606030504020204" pitchFamily="34" charset="0"/>
                  <a:ea typeface="Open Sans" panose="020B0606030504020204" pitchFamily="34" charset="0"/>
                  <a:cs typeface="Open Sans" panose="020B0606030504020204" pitchFamily="34" charset="0"/>
                </a:endParaRPr>
              </a:p>
            </p:txBody>
          </p:sp>
        </p:grpSp>
      </p:grpSp>
      <p:sp>
        <p:nvSpPr>
          <p:cNvPr id="29" name="Rectangle 28"/>
          <p:cNvSpPr/>
          <p:nvPr/>
        </p:nvSpPr>
        <p:spPr>
          <a:xfrm>
            <a:off x="370114" y="5903893"/>
            <a:ext cx="6096000" cy="954107"/>
          </a:xfrm>
          <a:prstGeom prst="rect">
            <a:avLst/>
          </a:prstGeom>
        </p:spPr>
        <p:txBody>
          <a:bodyPr>
            <a:spAutoFit/>
          </a:bodyPr>
          <a:lstStyle/>
          <a:p>
            <a:r>
              <a:rPr lang="en-US" sz="2800" dirty="0" smtClean="0">
                <a:solidFill>
                  <a:prstClr val="white"/>
                </a:solidFill>
                <a:latin typeface="Arial Narrow" pitchFamily="34" charset="0"/>
              </a:rPr>
              <a:t>Training Courses</a:t>
            </a:r>
            <a:endParaRPr lang="en-US" sz="2800" dirty="0" smtClean="0">
              <a:solidFill>
                <a:prstClr val="black"/>
              </a:solidFill>
              <a:latin typeface="Arial Narrow" pitchFamily="34" charset="0"/>
            </a:endParaRPr>
          </a:p>
          <a:p>
            <a:endParaRPr lang="en-US" sz="2800" dirty="0">
              <a:solidFill>
                <a:prstClr val="black"/>
              </a:solidFill>
            </a:endParaRPr>
          </a:p>
        </p:txBody>
      </p:sp>
      <p:grpSp>
        <p:nvGrpSpPr>
          <p:cNvPr id="30" name="Group 29"/>
          <p:cNvGrpSpPr/>
          <p:nvPr/>
        </p:nvGrpSpPr>
        <p:grpSpPr>
          <a:xfrm>
            <a:off x="9537504" y="5622609"/>
            <a:ext cx="710104" cy="958393"/>
            <a:chOff x="91441" y="-432648"/>
            <a:chExt cx="710104" cy="958393"/>
          </a:xfrm>
          <a:solidFill>
            <a:schemeClr val="accent2">
              <a:lumMod val="75000"/>
            </a:schemeClr>
          </a:solidFill>
        </p:grpSpPr>
        <p:grpSp>
          <p:nvGrpSpPr>
            <p:cNvPr id="31" name="Group 6"/>
            <p:cNvGrpSpPr/>
            <p:nvPr/>
          </p:nvGrpSpPr>
          <p:grpSpPr>
            <a:xfrm rot="5400000">
              <a:off x="18790" y="-359997"/>
              <a:ext cx="855405" cy="710104"/>
              <a:chOff x="0" y="655300"/>
              <a:chExt cx="1408942" cy="1169615"/>
            </a:xfrm>
            <a:grpFill/>
          </p:grpSpPr>
          <p:sp>
            <p:nvSpPr>
              <p:cNvPr id="33" name="Diamond 32"/>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sp>
            <p:nvSpPr>
              <p:cNvPr id="34" name="Diamond 33"/>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32" name="Diamond 31"/>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grpSp>
        <p:nvGrpSpPr>
          <p:cNvPr id="35" name="Group 34"/>
          <p:cNvGrpSpPr/>
          <p:nvPr/>
        </p:nvGrpSpPr>
        <p:grpSpPr>
          <a:xfrm>
            <a:off x="8543727" y="5932199"/>
            <a:ext cx="710104" cy="958393"/>
            <a:chOff x="91441" y="-432648"/>
            <a:chExt cx="710104" cy="958393"/>
          </a:xfrm>
          <a:solidFill>
            <a:schemeClr val="accent2">
              <a:lumMod val="75000"/>
            </a:schemeClr>
          </a:solidFill>
        </p:grpSpPr>
        <p:grpSp>
          <p:nvGrpSpPr>
            <p:cNvPr id="36" name="Group 6"/>
            <p:cNvGrpSpPr/>
            <p:nvPr/>
          </p:nvGrpSpPr>
          <p:grpSpPr>
            <a:xfrm rot="5400000">
              <a:off x="18790" y="-359997"/>
              <a:ext cx="855405" cy="710104"/>
              <a:chOff x="0" y="655300"/>
              <a:chExt cx="1408942" cy="1169615"/>
            </a:xfrm>
            <a:grpFill/>
          </p:grpSpPr>
          <p:sp>
            <p:nvSpPr>
              <p:cNvPr id="38" name="Diamond 37"/>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sp>
            <p:nvSpPr>
              <p:cNvPr id="39" name="Diamond 38"/>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37" name="Diamond 36"/>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grpSp>
        <p:nvGrpSpPr>
          <p:cNvPr id="40" name="Group 39"/>
          <p:cNvGrpSpPr/>
          <p:nvPr/>
        </p:nvGrpSpPr>
        <p:grpSpPr>
          <a:xfrm>
            <a:off x="9011016" y="5761142"/>
            <a:ext cx="710104" cy="958393"/>
            <a:chOff x="91441" y="-432648"/>
            <a:chExt cx="710104" cy="958393"/>
          </a:xfrm>
          <a:solidFill>
            <a:schemeClr val="accent2">
              <a:lumMod val="75000"/>
            </a:schemeClr>
          </a:solidFill>
        </p:grpSpPr>
        <p:grpSp>
          <p:nvGrpSpPr>
            <p:cNvPr id="41" name="Group 6"/>
            <p:cNvGrpSpPr/>
            <p:nvPr/>
          </p:nvGrpSpPr>
          <p:grpSpPr>
            <a:xfrm rot="5400000">
              <a:off x="18790" y="-359997"/>
              <a:ext cx="855405" cy="710104"/>
              <a:chOff x="0" y="655300"/>
              <a:chExt cx="1408942" cy="1169615"/>
            </a:xfrm>
            <a:grpFill/>
          </p:grpSpPr>
          <p:sp>
            <p:nvSpPr>
              <p:cNvPr id="43" name="Diamond 42"/>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sp>
            <p:nvSpPr>
              <p:cNvPr id="44" name="Diamond 43"/>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42" name="Diamond 41"/>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45" name="Rectangle 44"/>
          <p:cNvSpPr/>
          <p:nvPr/>
        </p:nvSpPr>
        <p:spPr>
          <a:xfrm rot="5400000">
            <a:off x="2048869" y="-1465295"/>
            <a:ext cx="966398" cy="4315000"/>
          </a:xfrm>
          <a:prstGeom prst="rect">
            <a:avLst/>
          </a:prstGeom>
          <a:solidFill>
            <a:schemeClr val="accent2">
              <a:lumMod val="75000"/>
            </a:schemeClr>
          </a:solid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sysClr val="window" lastClr="FFFFFF"/>
              </a:solidFill>
              <a:effectLst/>
              <a:uLnTx/>
              <a:uFillTx/>
              <a:latin typeface="Ubuntu" panose="020B0504030602030204" pitchFamily="34" charset="0"/>
              <a:ea typeface="+mn-ea"/>
              <a:cs typeface="+mn-cs"/>
            </a:endParaRPr>
          </a:p>
        </p:txBody>
      </p:sp>
      <p:grpSp>
        <p:nvGrpSpPr>
          <p:cNvPr id="46" name="Group 45"/>
          <p:cNvGrpSpPr/>
          <p:nvPr/>
        </p:nvGrpSpPr>
        <p:grpSpPr>
          <a:xfrm>
            <a:off x="45209" y="0"/>
            <a:ext cx="664894" cy="971457"/>
            <a:chOff x="45210" y="-445712"/>
            <a:chExt cx="664894" cy="971457"/>
          </a:xfrm>
          <a:solidFill>
            <a:schemeClr val="accent2">
              <a:lumMod val="75000"/>
            </a:schemeClr>
          </a:solidFill>
          <a:effectLst>
            <a:outerShdw blurRad="50800" dist="38100" dir="2700000" algn="tl" rotWithShape="0">
              <a:prstClr val="black">
                <a:alpha val="40000"/>
              </a:prstClr>
            </a:outerShdw>
          </a:effectLst>
        </p:grpSpPr>
        <p:grpSp>
          <p:nvGrpSpPr>
            <p:cNvPr id="47" name="Group 6"/>
            <p:cNvGrpSpPr/>
            <p:nvPr/>
          </p:nvGrpSpPr>
          <p:grpSpPr>
            <a:xfrm rot="5400000">
              <a:off x="-56578" y="-343924"/>
              <a:ext cx="868469" cy="664894"/>
              <a:chOff x="-21517" y="805914"/>
              <a:chExt cx="1430459" cy="1095151"/>
            </a:xfrm>
            <a:grpFill/>
          </p:grpSpPr>
          <p:sp>
            <p:nvSpPr>
              <p:cNvPr id="49" name="Diamond 48"/>
              <p:cNvSpPr/>
              <p:nvPr/>
            </p:nvSpPr>
            <p:spPr>
              <a:xfrm rot="5400000">
                <a:off x="-21518" y="805915"/>
                <a:ext cx="1095151" cy="1095150"/>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50" name="Diamond 49"/>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48" name="Diamond 47"/>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grpSp>
        <p:nvGrpSpPr>
          <p:cNvPr id="51" name="Group 50"/>
          <p:cNvGrpSpPr/>
          <p:nvPr/>
        </p:nvGrpSpPr>
        <p:grpSpPr>
          <a:xfrm>
            <a:off x="4283167" y="574766"/>
            <a:ext cx="710104" cy="958393"/>
            <a:chOff x="91441" y="-432648"/>
            <a:chExt cx="710104" cy="958393"/>
          </a:xfrm>
          <a:solidFill>
            <a:schemeClr val="accent2">
              <a:lumMod val="75000"/>
            </a:schemeClr>
          </a:solidFill>
          <a:effectLst>
            <a:outerShdw blurRad="50800" dist="38100" dir="5400000" algn="t" rotWithShape="0">
              <a:prstClr val="black">
                <a:alpha val="40000"/>
              </a:prstClr>
            </a:outerShdw>
          </a:effectLst>
        </p:grpSpPr>
        <p:grpSp>
          <p:nvGrpSpPr>
            <p:cNvPr id="52" name="Group 6"/>
            <p:cNvGrpSpPr/>
            <p:nvPr/>
          </p:nvGrpSpPr>
          <p:grpSpPr>
            <a:xfrm rot="5400000">
              <a:off x="18790" y="-359997"/>
              <a:ext cx="855405" cy="710104"/>
              <a:chOff x="0" y="655300"/>
              <a:chExt cx="1408942" cy="1169615"/>
            </a:xfrm>
            <a:grpFill/>
          </p:grpSpPr>
          <p:sp>
            <p:nvSpPr>
              <p:cNvPr id="54" name="Diamond 53"/>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55" name="Diamond 54"/>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53" name="Diamond 52"/>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56" name="Rectangle 55"/>
          <p:cNvSpPr/>
          <p:nvPr/>
        </p:nvSpPr>
        <p:spPr>
          <a:xfrm>
            <a:off x="758049" y="435820"/>
            <a:ext cx="3605474" cy="584775"/>
          </a:xfrm>
          <a:prstGeom prst="rect">
            <a:avLst/>
          </a:prstGeom>
        </p:spPr>
        <p:txBody>
          <a:bodyPr wrap="none">
            <a:spAutoFit/>
          </a:bodyPr>
          <a:lstStyle/>
          <a:p>
            <a:r>
              <a:rPr lang="en-US" sz="3200" b="1" dirty="0" smtClean="0">
                <a:solidFill>
                  <a:schemeClr val="bg1"/>
                </a:solidFill>
                <a:effectLst>
                  <a:outerShdw blurRad="38100" dist="38100" dir="2700000" algn="tl">
                    <a:srgbClr val="000000">
                      <a:alpha val="43137"/>
                    </a:srgbClr>
                  </a:outerShdw>
                </a:effectLst>
              </a:rPr>
              <a:t>Green World Group </a:t>
            </a:r>
            <a:endParaRPr lang="en-US" sz="3200" b="1" dirty="0">
              <a:solidFill>
                <a:schemeClr val="bg1"/>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799767" y="2226569"/>
            <a:ext cx="3485210" cy="2934547"/>
          </a:xfrm>
          <a:prstGeom prst="rect">
            <a:avLst/>
          </a:prstGeom>
          <a:ln>
            <a:solidFill>
              <a:srgbClr val="FFFF00"/>
            </a:solidFill>
          </a:ln>
          <a:effectLst>
            <a:outerShdw blurRad="292100" dist="139700" dir="2700000" algn="tl" rotWithShape="0">
              <a:srgbClr val="333333">
                <a:alpha val="65000"/>
              </a:srgbClr>
            </a:outerShdw>
          </a:effectLst>
        </p:spPr>
      </p:pic>
      <p:pic>
        <p:nvPicPr>
          <p:cNvPr id="58" name="Picture 5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423977" y="60984"/>
            <a:ext cx="2355647" cy="900689"/>
          </a:xfrm>
          <a:prstGeom prst="rect">
            <a:avLst/>
          </a:prstGeom>
        </p:spPr>
      </p:pic>
    </p:spTree>
    <p:extLst>
      <p:ext uri="{BB962C8B-B14F-4D97-AF65-F5344CB8AC3E}">
        <p14:creationId xmlns:p14="http://schemas.microsoft.com/office/powerpoint/2010/main" xmlns="" val="2460438813"/>
      </p:ext>
    </p:extLst>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78359" y="2090480"/>
            <a:ext cx="7104075" cy="2677656"/>
          </a:xfrm>
          <a:prstGeom prst="rect">
            <a:avLst/>
          </a:prstGeom>
          <a:noFill/>
        </p:spPr>
        <p:txBody>
          <a:bodyPr wrap="square" rtlCol="0">
            <a:spAutoFit/>
          </a:bodyPr>
          <a:lstStyle/>
          <a:p>
            <a:pPr algn="just"/>
            <a:r>
              <a:rPr lang="en-US" sz="2400" dirty="0">
                <a:latin typeface="Arial Narrow" pitchFamily="34" charset="0"/>
              </a:rPr>
              <a:t>The HAZWOPERM – 30 hour online program is designed to understand the methodologies in a in clean-up operation, voluntary clean-up operations as a control measure, emergency response operations, and storage, disposal, or treatment of hazardous substances or uncontrolled hazardous waste sites and management of the same in an effective manner.</a:t>
            </a:r>
          </a:p>
        </p:txBody>
      </p:sp>
      <p:sp>
        <p:nvSpPr>
          <p:cNvPr id="22" name="TextBox 21"/>
          <p:cNvSpPr txBox="1"/>
          <p:nvPr/>
        </p:nvSpPr>
        <p:spPr>
          <a:xfrm>
            <a:off x="318838" y="1505706"/>
            <a:ext cx="11873162" cy="523220"/>
          </a:xfrm>
          <a:prstGeom prst="rect">
            <a:avLst/>
          </a:prstGeom>
          <a:noFill/>
        </p:spPr>
        <p:txBody>
          <a:bodyPr wrap="square" rtlCol="0">
            <a:spAutoFit/>
          </a:bodyPr>
          <a:lstStyle/>
          <a:p>
            <a:r>
              <a:rPr lang="en-US" sz="2800" b="1" dirty="0">
                <a:latin typeface="Arial Narrow" pitchFamily="34" charset="0"/>
              </a:rPr>
              <a:t>Hazardous Waste Operations and Emergency Response Management</a:t>
            </a:r>
            <a:endParaRPr lang="en-US" sz="2800" dirty="0">
              <a:latin typeface="Arial Narrow" pitchFamily="34" charset="0"/>
            </a:endParaRPr>
          </a:p>
        </p:txBody>
      </p:sp>
      <p:grpSp>
        <p:nvGrpSpPr>
          <p:cNvPr id="24" name="Group 1"/>
          <p:cNvGrpSpPr>
            <a:grpSpLocks/>
          </p:cNvGrpSpPr>
          <p:nvPr/>
        </p:nvGrpSpPr>
        <p:grpSpPr bwMode="auto">
          <a:xfrm flipV="1">
            <a:off x="0" y="5818687"/>
            <a:ext cx="3267170" cy="843371"/>
            <a:chOff x="5167423" y="2519916"/>
            <a:chExt cx="5805377" cy="1499191"/>
          </a:xfrm>
          <a:effectLst>
            <a:glow rad="101600">
              <a:schemeClr val="accent2">
                <a:satMod val="175000"/>
                <a:alpha val="40000"/>
              </a:schemeClr>
            </a:glow>
          </a:effectLst>
        </p:grpSpPr>
        <p:sp>
          <p:nvSpPr>
            <p:cNvPr id="25" name="Rectangle 24"/>
            <p:cNvSpPr/>
            <p:nvPr/>
          </p:nvSpPr>
          <p:spPr>
            <a:xfrm>
              <a:off x="5167423" y="2519916"/>
              <a:ext cx="5805377" cy="149919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nvGrpSpPr>
            <p:cNvPr id="26" name="Group 25"/>
            <p:cNvGrpSpPr>
              <a:grpSpLocks/>
            </p:cNvGrpSpPr>
            <p:nvPr/>
          </p:nvGrpSpPr>
          <p:grpSpPr bwMode="auto">
            <a:xfrm>
              <a:off x="5602390" y="2869304"/>
              <a:ext cx="4935444" cy="646526"/>
              <a:chOff x="5559009" y="2766040"/>
              <a:chExt cx="4935444" cy="646526"/>
            </a:xfrm>
          </p:grpSpPr>
          <p:sp>
            <p:nvSpPr>
              <p:cNvPr id="27" name="TextBox 26"/>
              <p:cNvSpPr txBox="1"/>
              <p:nvPr/>
            </p:nvSpPr>
            <p:spPr>
              <a:xfrm>
                <a:off x="5559009" y="2766040"/>
                <a:ext cx="184727" cy="400268"/>
              </a:xfrm>
              <a:prstGeom prst="rect">
                <a:avLst/>
              </a:prstGeom>
              <a:noFill/>
            </p:spPr>
            <p:txBody>
              <a:bodyPr wrap="none">
                <a:spAutoFit/>
              </a:bodyPr>
              <a:lstStyle/>
              <a:p>
                <a:pPr eaLnBrk="1" fontAlgn="auto" hangingPunct="1">
                  <a:spcBef>
                    <a:spcPts val="0"/>
                  </a:spcBef>
                  <a:spcAft>
                    <a:spcPts val="0"/>
                  </a:spcAft>
                  <a:defRPr/>
                </a:pPr>
                <a:endParaRPr lang="en-US" sz="2000" b="1" dirty="0">
                  <a:solidFill>
                    <a:prstClr val="white">
                      <a:lumMod val="95000"/>
                    </a:prst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TextBox 27"/>
              <p:cNvSpPr txBox="1"/>
              <p:nvPr/>
            </p:nvSpPr>
            <p:spPr>
              <a:xfrm>
                <a:off x="5559009" y="3166248"/>
                <a:ext cx="4935444" cy="246318"/>
              </a:xfrm>
              <a:prstGeom prst="rect">
                <a:avLst/>
              </a:prstGeom>
              <a:noFill/>
            </p:spPr>
            <p:txBody>
              <a:bodyPr>
                <a:spAutoFit/>
              </a:bodyPr>
              <a:lstStyle/>
              <a:p>
                <a:pPr algn="just" eaLnBrk="1" fontAlgn="auto" hangingPunct="1">
                  <a:spcBef>
                    <a:spcPts val="0"/>
                  </a:spcBef>
                  <a:spcAft>
                    <a:spcPts val="0"/>
                  </a:spcAft>
                  <a:defRPr/>
                </a:pPr>
                <a:endParaRPr lang="en-US" sz="1000" dirty="0">
                  <a:solidFill>
                    <a:prstClr val="white">
                      <a:lumMod val="95000"/>
                    </a:prstClr>
                  </a:solidFill>
                  <a:latin typeface="Open Sans" panose="020B0606030504020204" pitchFamily="34" charset="0"/>
                  <a:ea typeface="Open Sans" panose="020B0606030504020204" pitchFamily="34" charset="0"/>
                  <a:cs typeface="Open Sans" panose="020B0606030504020204" pitchFamily="34" charset="0"/>
                </a:endParaRPr>
              </a:p>
            </p:txBody>
          </p:sp>
        </p:grpSp>
      </p:grpSp>
      <p:sp>
        <p:nvSpPr>
          <p:cNvPr id="29" name="Rectangle 28"/>
          <p:cNvSpPr/>
          <p:nvPr/>
        </p:nvSpPr>
        <p:spPr>
          <a:xfrm>
            <a:off x="370114" y="5903893"/>
            <a:ext cx="6096000" cy="954107"/>
          </a:xfrm>
          <a:prstGeom prst="rect">
            <a:avLst/>
          </a:prstGeom>
        </p:spPr>
        <p:txBody>
          <a:bodyPr>
            <a:spAutoFit/>
          </a:bodyPr>
          <a:lstStyle/>
          <a:p>
            <a:r>
              <a:rPr lang="en-US" sz="2800" dirty="0" smtClean="0">
                <a:solidFill>
                  <a:prstClr val="white"/>
                </a:solidFill>
                <a:latin typeface="Arial Narrow" pitchFamily="34" charset="0"/>
              </a:rPr>
              <a:t>Training Courses</a:t>
            </a:r>
            <a:endParaRPr lang="en-US" sz="2800" dirty="0" smtClean="0">
              <a:solidFill>
                <a:prstClr val="black"/>
              </a:solidFill>
              <a:latin typeface="Arial Narrow" pitchFamily="34" charset="0"/>
            </a:endParaRPr>
          </a:p>
          <a:p>
            <a:endParaRPr lang="en-US" sz="2800" dirty="0">
              <a:solidFill>
                <a:prstClr val="black"/>
              </a:solidFill>
            </a:endParaRPr>
          </a:p>
        </p:txBody>
      </p:sp>
      <p:grpSp>
        <p:nvGrpSpPr>
          <p:cNvPr id="30" name="Group 29"/>
          <p:cNvGrpSpPr/>
          <p:nvPr/>
        </p:nvGrpSpPr>
        <p:grpSpPr>
          <a:xfrm>
            <a:off x="9537504" y="5622609"/>
            <a:ext cx="710104" cy="958393"/>
            <a:chOff x="91441" y="-432648"/>
            <a:chExt cx="710104" cy="958393"/>
          </a:xfrm>
          <a:solidFill>
            <a:schemeClr val="accent2">
              <a:lumMod val="75000"/>
            </a:schemeClr>
          </a:solidFill>
        </p:grpSpPr>
        <p:grpSp>
          <p:nvGrpSpPr>
            <p:cNvPr id="31" name="Group 6"/>
            <p:cNvGrpSpPr/>
            <p:nvPr/>
          </p:nvGrpSpPr>
          <p:grpSpPr>
            <a:xfrm rot="5400000">
              <a:off x="18790" y="-359997"/>
              <a:ext cx="855405" cy="710104"/>
              <a:chOff x="0" y="655300"/>
              <a:chExt cx="1408942" cy="1169615"/>
            </a:xfrm>
            <a:grpFill/>
          </p:grpSpPr>
          <p:sp>
            <p:nvSpPr>
              <p:cNvPr id="33" name="Diamond 32"/>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sp>
            <p:nvSpPr>
              <p:cNvPr id="34" name="Diamond 33"/>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32" name="Diamond 31"/>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grpSp>
        <p:nvGrpSpPr>
          <p:cNvPr id="35" name="Group 34"/>
          <p:cNvGrpSpPr/>
          <p:nvPr/>
        </p:nvGrpSpPr>
        <p:grpSpPr>
          <a:xfrm>
            <a:off x="8543727" y="5932199"/>
            <a:ext cx="710104" cy="958393"/>
            <a:chOff x="91441" y="-432648"/>
            <a:chExt cx="710104" cy="958393"/>
          </a:xfrm>
          <a:solidFill>
            <a:schemeClr val="accent2">
              <a:lumMod val="75000"/>
            </a:schemeClr>
          </a:solidFill>
        </p:grpSpPr>
        <p:grpSp>
          <p:nvGrpSpPr>
            <p:cNvPr id="36" name="Group 6"/>
            <p:cNvGrpSpPr/>
            <p:nvPr/>
          </p:nvGrpSpPr>
          <p:grpSpPr>
            <a:xfrm rot="5400000">
              <a:off x="18790" y="-359997"/>
              <a:ext cx="855405" cy="710104"/>
              <a:chOff x="0" y="655300"/>
              <a:chExt cx="1408942" cy="1169615"/>
            </a:xfrm>
            <a:grpFill/>
          </p:grpSpPr>
          <p:sp>
            <p:nvSpPr>
              <p:cNvPr id="38" name="Diamond 37"/>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sp>
            <p:nvSpPr>
              <p:cNvPr id="39" name="Diamond 38"/>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37" name="Diamond 36"/>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grpSp>
        <p:nvGrpSpPr>
          <p:cNvPr id="40" name="Group 39"/>
          <p:cNvGrpSpPr/>
          <p:nvPr/>
        </p:nvGrpSpPr>
        <p:grpSpPr>
          <a:xfrm>
            <a:off x="9011016" y="5761142"/>
            <a:ext cx="710104" cy="958393"/>
            <a:chOff x="91441" y="-432648"/>
            <a:chExt cx="710104" cy="958393"/>
          </a:xfrm>
          <a:solidFill>
            <a:schemeClr val="accent2">
              <a:lumMod val="75000"/>
            </a:schemeClr>
          </a:solidFill>
        </p:grpSpPr>
        <p:grpSp>
          <p:nvGrpSpPr>
            <p:cNvPr id="41" name="Group 6"/>
            <p:cNvGrpSpPr/>
            <p:nvPr/>
          </p:nvGrpSpPr>
          <p:grpSpPr>
            <a:xfrm rot="5400000">
              <a:off x="18790" y="-359997"/>
              <a:ext cx="855405" cy="710104"/>
              <a:chOff x="0" y="655300"/>
              <a:chExt cx="1408942" cy="1169615"/>
            </a:xfrm>
            <a:grpFill/>
          </p:grpSpPr>
          <p:sp>
            <p:nvSpPr>
              <p:cNvPr id="43" name="Diamond 42"/>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sp>
            <p:nvSpPr>
              <p:cNvPr id="44" name="Diamond 43"/>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42" name="Diamond 41"/>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45" name="Rectangle 44"/>
          <p:cNvSpPr/>
          <p:nvPr/>
        </p:nvSpPr>
        <p:spPr>
          <a:xfrm rot="5400000">
            <a:off x="2048869" y="-1465295"/>
            <a:ext cx="966398" cy="4315000"/>
          </a:xfrm>
          <a:prstGeom prst="rect">
            <a:avLst/>
          </a:prstGeom>
          <a:solidFill>
            <a:schemeClr val="accent2">
              <a:lumMod val="75000"/>
            </a:schemeClr>
          </a:solid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sysClr val="window" lastClr="FFFFFF"/>
              </a:solidFill>
              <a:effectLst/>
              <a:uLnTx/>
              <a:uFillTx/>
              <a:latin typeface="Ubuntu" panose="020B0504030602030204" pitchFamily="34" charset="0"/>
              <a:ea typeface="+mn-ea"/>
              <a:cs typeface="+mn-cs"/>
            </a:endParaRPr>
          </a:p>
        </p:txBody>
      </p:sp>
      <p:grpSp>
        <p:nvGrpSpPr>
          <p:cNvPr id="46" name="Group 45"/>
          <p:cNvGrpSpPr/>
          <p:nvPr/>
        </p:nvGrpSpPr>
        <p:grpSpPr>
          <a:xfrm>
            <a:off x="45209" y="0"/>
            <a:ext cx="664894" cy="971457"/>
            <a:chOff x="45210" y="-445712"/>
            <a:chExt cx="664894" cy="971457"/>
          </a:xfrm>
          <a:solidFill>
            <a:schemeClr val="accent2">
              <a:lumMod val="75000"/>
            </a:schemeClr>
          </a:solidFill>
          <a:effectLst>
            <a:outerShdw blurRad="50800" dist="38100" dir="2700000" algn="tl" rotWithShape="0">
              <a:prstClr val="black">
                <a:alpha val="40000"/>
              </a:prstClr>
            </a:outerShdw>
          </a:effectLst>
        </p:grpSpPr>
        <p:grpSp>
          <p:nvGrpSpPr>
            <p:cNvPr id="47" name="Group 6"/>
            <p:cNvGrpSpPr/>
            <p:nvPr/>
          </p:nvGrpSpPr>
          <p:grpSpPr>
            <a:xfrm rot="5400000">
              <a:off x="-56578" y="-343924"/>
              <a:ext cx="868469" cy="664894"/>
              <a:chOff x="-21517" y="805914"/>
              <a:chExt cx="1430459" cy="1095151"/>
            </a:xfrm>
            <a:grpFill/>
          </p:grpSpPr>
          <p:sp>
            <p:nvSpPr>
              <p:cNvPr id="49" name="Diamond 48"/>
              <p:cNvSpPr/>
              <p:nvPr/>
            </p:nvSpPr>
            <p:spPr>
              <a:xfrm rot="5400000">
                <a:off x="-21518" y="805915"/>
                <a:ext cx="1095151" cy="1095150"/>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50" name="Diamond 49"/>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48" name="Diamond 47"/>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grpSp>
        <p:nvGrpSpPr>
          <p:cNvPr id="51" name="Group 50"/>
          <p:cNvGrpSpPr/>
          <p:nvPr/>
        </p:nvGrpSpPr>
        <p:grpSpPr>
          <a:xfrm>
            <a:off x="4283167" y="574766"/>
            <a:ext cx="710104" cy="958393"/>
            <a:chOff x="91441" y="-432648"/>
            <a:chExt cx="710104" cy="958393"/>
          </a:xfrm>
          <a:solidFill>
            <a:schemeClr val="accent2">
              <a:lumMod val="75000"/>
            </a:schemeClr>
          </a:solidFill>
          <a:effectLst>
            <a:outerShdw blurRad="50800" dist="38100" dir="5400000" algn="t" rotWithShape="0">
              <a:prstClr val="black">
                <a:alpha val="40000"/>
              </a:prstClr>
            </a:outerShdw>
          </a:effectLst>
        </p:grpSpPr>
        <p:grpSp>
          <p:nvGrpSpPr>
            <p:cNvPr id="52" name="Group 6"/>
            <p:cNvGrpSpPr/>
            <p:nvPr/>
          </p:nvGrpSpPr>
          <p:grpSpPr>
            <a:xfrm rot="5400000">
              <a:off x="18790" y="-359997"/>
              <a:ext cx="855405" cy="710104"/>
              <a:chOff x="0" y="655300"/>
              <a:chExt cx="1408942" cy="1169615"/>
            </a:xfrm>
            <a:grpFill/>
          </p:grpSpPr>
          <p:sp>
            <p:nvSpPr>
              <p:cNvPr id="54" name="Diamond 53"/>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55" name="Diamond 54"/>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53" name="Diamond 52"/>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56" name="Rectangle 55"/>
          <p:cNvSpPr/>
          <p:nvPr/>
        </p:nvSpPr>
        <p:spPr>
          <a:xfrm>
            <a:off x="758049" y="435820"/>
            <a:ext cx="3605474" cy="584775"/>
          </a:xfrm>
          <a:prstGeom prst="rect">
            <a:avLst/>
          </a:prstGeom>
        </p:spPr>
        <p:txBody>
          <a:bodyPr wrap="none">
            <a:spAutoFit/>
          </a:bodyPr>
          <a:lstStyle/>
          <a:p>
            <a:r>
              <a:rPr lang="en-US" sz="3200" b="1" dirty="0" smtClean="0">
                <a:solidFill>
                  <a:schemeClr val="bg1"/>
                </a:solidFill>
                <a:effectLst>
                  <a:outerShdw blurRad="38100" dist="38100" dir="2700000" algn="tl">
                    <a:srgbClr val="000000">
                      <a:alpha val="43137"/>
                    </a:srgbClr>
                  </a:outerShdw>
                </a:effectLst>
              </a:rPr>
              <a:t>Green World Group </a:t>
            </a:r>
            <a:endParaRPr lang="en-US" sz="3200" b="1" dirty="0">
              <a:solidFill>
                <a:schemeClr val="bg1"/>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845574" y="2131329"/>
            <a:ext cx="3970023" cy="2636807"/>
          </a:xfrm>
          <a:prstGeom prst="rect">
            <a:avLst/>
          </a:prstGeom>
          <a:ln>
            <a:solidFill>
              <a:srgbClr val="FFFF00"/>
            </a:solidFill>
          </a:ln>
          <a:effectLst>
            <a:outerShdw blurRad="292100" dist="139700" dir="2700000" algn="tl" rotWithShape="0">
              <a:srgbClr val="333333">
                <a:alpha val="65000"/>
              </a:srgbClr>
            </a:outerShdw>
          </a:effectLst>
        </p:spPr>
      </p:pic>
      <p:pic>
        <p:nvPicPr>
          <p:cNvPr id="58" name="Picture 5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423977" y="60984"/>
            <a:ext cx="2355647" cy="900689"/>
          </a:xfrm>
          <a:prstGeom prst="rect">
            <a:avLst/>
          </a:prstGeom>
        </p:spPr>
      </p:pic>
    </p:spTree>
    <p:extLst>
      <p:ext uri="{BB962C8B-B14F-4D97-AF65-F5344CB8AC3E}">
        <p14:creationId xmlns:p14="http://schemas.microsoft.com/office/powerpoint/2010/main" xmlns="" val="909827322"/>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1952" y="2096435"/>
            <a:ext cx="11430738" cy="1754326"/>
          </a:xfrm>
          <a:prstGeom prst="rect">
            <a:avLst/>
          </a:prstGeom>
        </p:spPr>
        <p:txBody>
          <a:bodyPr wrap="square">
            <a:spAutoFit/>
          </a:bodyPr>
          <a:lstStyle/>
          <a:p>
            <a:pPr lvl="0" algn="ctr"/>
            <a:r>
              <a:rPr lang="en-US" sz="5400" b="1" dirty="0" smtClean="0">
                <a:solidFill>
                  <a:schemeClr val="accent3">
                    <a:lumMod val="75000"/>
                  </a:schemeClr>
                </a:solidFill>
                <a:latin typeface="Arial Narrow" pitchFamily="34" charset="0"/>
              </a:rPr>
              <a:t>GWG</a:t>
            </a:r>
            <a:r>
              <a:rPr lang="en-US" sz="5400" dirty="0" smtClean="0">
                <a:latin typeface="Arial Narrow" pitchFamily="34" charset="0"/>
              </a:rPr>
              <a:t> is a growth-oriented firm established in 2006 with safety as its primary objective.</a:t>
            </a:r>
            <a:endParaRPr lang="en-US" sz="5400" dirty="0">
              <a:solidFill>
                <a:prstClr val="black"/>
              </a:solidFill>
            </a:endParaRPr>
          </a:p>
        </p:txBody>
      </p:sp>
      <p:grpSp>
        <p:nvGrpSpPr>
          <p:cNvPr id="29" name="Group 28"/>
          <p:cNvGrpSpPr/>
          <p:nvPr/>
        </p:nvGrpSpPr>
        <p:grpSpPr>
          <a:xfrm flipH="1">
            <a:off x="5151442" y="4547402"/>
            <a:ext cx="3521443" cy="1799791"/>
            <a:chOff x="411292" y="3262595"/>
            <a:chExt cx="3351815" cy="1799791"/>
          </a:xfrm>
          <a:solidFill>
            <a:schemeClr val="accent2">
              <a:lumMod val="75000"/>
            </a:schemeClr>
          </a:solidFill>
        </p:grpSpPr>
        <p:sp>
          <p:nvSpPr>
            <p:cNvPr id="30" name="Diamond 29"/>
            <p:cNvSpPr/>
            <p:nvPr/>
          </p:nvSpPr>
          <p:spPr>
            <a:xfrm>
              <a:off x="2220562" y="3358704"/>
              <a:ext cx="1542545" cy="154254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rPr>
                <a:t> </a:t>
              </a:r>
              <a:endParaRPr kumimoji="0" lang="pl-PL" sz="1800" b="0" i="0" u="none" strike="noStrike" kern="0" cap="none" spc="0" normalizeH="0" baseline="0" noProof="0" dirty="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31" name="Diamond 30"/>
            <p:cNvSpPr/>
            <p:nvPr/>
          </p:nvSpPr>
          <p:spPr>
            <a:xfrm>
              <a:off x="1791893" y="4128518"/>
              <a:ext cx="870286" cy="870286"/>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32" name="Diamond 31"/>
            <p:cNvSpPr/>
            <p:nvPr/>
          </p:nvSpPr>
          <p:spPr>
            <a:xfrm>
              <a:off x="1797948" y="3262595"/>
              <a:ext cx="870286" cy="870286"/>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33" name="Diamond 32"/>
            <p:cNvSpPr/>
            <p:nvPr/>
          </p:nvSpPr>
          <p:spPr>
            <a:xfrm>
              <a:off x="1548585" y="4563661"/>
              <a:ext cx="498725" cy="49872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34" name="Diamond 33"/>
            <p:cNvSpPr/>
            <p:nvPr/>
          </p:nvSpPr>
          <p:spPr>
            <a:xfrm>
              <a:off x="1424532" y="4558615"/>
              <a:ext cx="250876" cy="250876"/>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35" name="Diamond 34"/>
            <p:cNvSpPr/>
            <p:nvPr/>
          </p:nvSpPr>
          <p:spPr>
            <a:xfrm>
              <a:off x="808505" y="4585552"/>
              <a:ext cx="315697" cy="31569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36" name="Diamond 35"/>
            <p:cNvSpPr/>
            <p:nvPr/>
          </p:nvSpPr>
          <p:spPr>
            <a:xfrm>
              <a:off x="411292" y="4805268"/>
              <a:ext cx="191961" cy="191961"/>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46" name="Rectangle 45"/>
          <p:cNvSpPr/>
          <p:nvPr/>
        </p:nvSpPr>
        <p:spPr>
          <a:xfrm rot="5400000">
            <a:off x="2048869" y="-1465295"/>
            <a:ext cx="966398" cy="4315000"/>
          </a:xfrm>
          <a:prstGeom prst="rect">
            <a:avLst/>
          </a:prstGeom>
          <a:solidFill>
            <a:schemeClr val="accent2">
              <a:lumMod val="75000"/>
            </a:schemeClr>
          </a:solid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sysClr val="window" lastClr="FFFFFF"/>
              </a:solidFill>
              <a:effectLst/>
              <a:uLnTx/>
              <a:uFillTx/>
              <a:latin typeface="Ubuntu" panose="020B0504030602030204" pitchFamily="34" charset="0"/>
              <a:ea typeface="+mn-ea"/>
              <a:cs typeface="+mn-cs"/>
            </a:endParaRPr>
          </a:p>
        </p:txBody>
      </p:sp>
      <p:grpSp>
        <p:nvGrpSpPr>
          <p:cNvPr id="47" name="Group 46"/>
          <p:cNvGrpSpPr/>
          <p:nvPr/>
        </p:nvGrpSpPr>
        <p:grpSpPr>
          <a:xfrm>
            <a:off x="45209" y="0"/>
            <a:ext cx="664894" cy="971457"/>
            <a:chOff x="45210" y="-445712"/>
            <a:chExt cx="664894" cy="971457"/>
          </a:xfrm>
          <a:solidFill>
            <a:schemeClr val="accent2">
              <a:lumMod val="75000"/>
            </a:schemeClr>
          </a:solidFill>
          <a:effectLst>
            <a:outerShdw blurRad="50800" dist="38100" dir="2700000" algn="tl" rotWithShape="0">
              <a:prstClr val="black">
                <a:alpha val="40000"/>
              </a:prstClr>
            </a:outerShdw>
          </a:effectLst>
        </p:grpSpPr>
        <p:grpSp>
          <p:nvGrpSpPr>
            <p:cNvPr id="48" name="Group 6"/>
            <p:cNvGrpSpPr/>
            <p:nvPr/>
          </p:nvGrpSpPr>
          <p:grpSpPr>
            <a:xfrm rot="5400000">
              <a:off x="-56578" y="-343924"/>
              <a:ext cx="868469" cy="664894"/>
              <a:chOff x="-21517" y="805914"/>
              <a:chExt cx="1430459" cy="1095151"/>
            </a:xfrm>
            <a:grpFill/>
          </p:grpSpPr>
          <p:sp>
            <p:nvSpPr>
              <p:cNvPr id="50" name="Diamond 49"/>
              <p:cNvSpPr/>
              <p:nvPr/>
            </p:nvSpPr>
            <p:spPr>
              <a:xfrm rot="5400000">
                <a:off x="-21518" y="805915"/>
                <a:ext cx="1095151" cy="1095150"/>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51" name="Diamond 50"/>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49" name="Diamond 48"/>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grpSp>
        <p:nvGrpSpPr>
          <p:cNvPr id="52" name="Group 51"/>
          <p:cNvGrpSpPr/>
          <p:nvPr/>
        </p:nvGrpSpPr>
        <p:grpSpPr>
          <a:xfrm>
            <a:off x="4283167" y="574766"/>
            <a:ext cx="710104" cy="958393"/>
            <a:chOff x="91441" y="-432648"/>
            <a:chExt cx="710104" cy="958393"/>
          </a:xfrm>
          <a:solidFill>
            <a:schemeClr val="accent2">
              <a:lumMod val="75000"/>
            </a:schemeClr>
          </a:solidFill>
          <a:effectLst>
            <a:outerShdw blurRad="50800" dist="38100" dir="5400000" algn="t" rotWithShape="0">
              <a:prstClr val="black">
                <a:alpha val="40000"/>
              </a:prstClr>
            </a:outerShdw>
          </a:effectLst>
        </p:grpSpPr>
        <p:grpSp>
          <p:nvGrpSpPr>
            <p:cNvPr id="53" name="Group 6"/>
            <p:cNvGrpSpPr/>
            <p:nvPr/>
          </p:nvGrpSpPr>
          <p:grpSpPr>
            <a:xfrm rot="5400000">
              <a:off x="18790" y="-359997"/>
              <a:ext cx="855405" cy="710104"/>
              <a:chOff x="0" y="655300"/>
              <a:chExt cx="1408942" cy="1169615"/>
            </a:xfrm>
            <a:grpFill/>
          </p:grpSpPr>
          <p:sp>
            <p:nvSpPr>
              <p:cNvPr id="55" name="Diamond 54"/>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56" name="Diamond 55"/>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54" name="Diamond 53"/>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57" name="Rectangle 56"/>
          <p:cNvSpPr/>
          <p:nvPr/>
        </p:nvSpPr>
        <p:spPr>
          <a:xfrm>
            <a:off x="758049" y="435820"/>
            <a:ext cx="3605474" cy="584775"/>
          </a:xfrm>
          <a:prstGeom prst="rect">
            <a:avLst/>
          </a:prstGeom>
        </p:spPr>
        <p:txBody>
          <a:bodyPr wrap="none">
            <a:spAutoFit/>
          </a:bodyPr>
          <a:lstStyle/>
          <a:p>
            <a:r>
              <a:rPr lang="en-US" sz="3200" b="1" dirty="0" smtClean="0">
                <a:solidFill>
                  <a:schemeClr val="bg1"/>
                </a:solidFill>
                <a:effectLst>
                  <a:outerShdw blurRad="38100" dist="38100" dir="2700000" algn="tl">
                    <a:srgbClr val="000000">
                      <a:alpha val="43137"/>
                    </a:srgbClr>
                  </a:outerShdw>
                </a:effectLst>
              </a:rPr>
              <a:t>Green World Group </a:t>
            </a:r>
            <a:endParaRPr lang="en-US" sz="3200" b="1" dirty="0">
              <a:solidFill>
                <a:schemeClr val="bg1"/>
              </a:solidFill>
              <a:effectLst>
                <a:outerShdw blurRad="38100" dist="38100" dir="2700000" algn="tl">
                  <a:srgbClr val="000000">
                    <a:alpha val="43137"/>
                  </a:srgbClr>
                </a:outerShdw>
              </a:effectLst>
            </a:endParaRPr>
          </a:p>
        </p:txBody>
      </p:sp>
      <p:pic>
        <p:nvPicPr>
          <p:cNvPr id="25" name="Picture 2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357043" y="155495"/>
            <a:ext cx="2355647" cy="900689"/>
          </a:xfrm>
          <a:prstGeom prst="rect">
            <a:avLst/>
          </a:prstGeom>
        </p:spPr>
      </p:pic>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1"/>
          <p:cNvGrpSpPr>
            <a:grpSpLocks/>
          </p:cNvGrpSpPr>
          <p:nvPr/>
        </p:nvGrpSpPr>
        <p:grpSpPr bwMode="auto">
          <a:xfrm flipV="1">
            <a:off x="0" y="5818687"/>
            <a:ext cx="3267170" cy="843371"/>
            <a:chOff x="5167423" y="2519916"/>
            <a:chExt cx="5805377" cy="1499191"/>
          </a:xfrm>
          <a:effectLst>
            <a:glow rad="101600">
              <a:schemeClr val="accent2">
                <a:satMod val="175000"/>
                <a:alpha val="40000"/>
              </a:schemeClr>
            </a:glow>
          </a:effectLst>
        </p:grpSpPr>
        <p:sp>
          <p:nvSpPr>
            <p:cNvPr id="25" name="Rectangle 24"/>
            <p:cNvSpPr/>
            <p:nvPr/>
          </p:nvSpPr>
          <p:spPr>
            <a:xfrm>
              <a:off x="5167423" y="2519916"/>
              <a:ext cx="5805377" cy="149919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nvGrpSpPr>
            <p:cNvPr id="26" name="Group 25"/>
            <p:cNvGrpSpPr>
              <a:grpSpLocks/>
            </p:cNvGrpSpPr>
            <p:nvPr/>
          </p:nvGrpSpPr>
          <p:grpSpPr bwMode="auto">
            <a:xfrm>
              <a:off x="5602390" y="2869304"/>
              <a:ext cx="4935444" cy="646526"/>
              <a:chOff x="5559009" y="2766040"/>
              <a:chExt cx="4935444" cy="646526"/>
            </a:xfrm>
          </p:grpSpPr>
          <p:sp>
            <p:nvSpPr>
              <p:cNvPr id="27" name="TextBox 26"/>
              <p:cNvSpPr txBox="1"/>
              <p:nvPr/>
            </p:nvSpPr>
            <p:spPr>
              <a:xfrm>
                <a:off x="5559009" y="2766040"/>
                <a:ext cx="184727" cy="400268"/>
              </a:xfrm>
              <a:prstGeom prst="rect">
                <a:avLst/>
              </a:prstGeom>
              <a:noFill/>
            </p:spPr>
            <p:txBody>
              <a:bodyPr wrap="none">
                <a:spAutoFit/>
              </a:bodyPr>
              <a:lstStyle/>
              <a:p>
                <a:pPr eaLnBrk="1" fontAlgn="auto" hangingPunct="1">
                  <a:spcBef>
                    <a:spcPts val="0"/>
                  </a:spcBef>
                  <a:spcAft>
                    <a:spcPts val="0"/>
                  </a:spcAft>
                  <a:defRPr/>
                </a:pPr>
                <a:endParaRPr lang="en-US" sz="2000" b="1" dirty="0">
                  <a:solidFill>
                    <a:prstClr val="white">
                      <a:lumMod val="95000"/>
                    </a:prst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TextBox 27"/>
              <p:cNvSpPr txBox="1"/>
              <p:nvPr/>
            </p:nvSpPr>
            <p:spPr>
              <a:xfrm>
                <a:off x="5559009" y="3166248"/>
                <a:ext cx="4935444" cy="246318"/>
              </a:xfrm>
              <a:prstGeom prst="rect">
                <a:avLst/>
              </a:prstGeom>
              <a:noFill/>
            </p:spPr>
            <p:txBody>
              <a:bodyPr>
                <a:spAutoFit/>
              </a:bodyPr>
              <a:lstStyle/>
              <a:p>
                <a:pPr algn="just" eaLnBrk="1" fontAlgn="auto" hangingPunct="1">
                  <a:spcBef>
                    <a:spcPts val="0"/>
                  </a:spcBef>
                  <a:spcAft>
                    <a:spcPts val="0"/>
                  </a:spcAft>
                  <a:defRPr/>
                </a:pPr>
                <a:endParaRPr lang="en-US" sz="1000" dirty="0">
                  <a:solidFill>
                    <a:prstClr val="white">
                      <a:lumMod val="95000"/>
                    </a:prstClr>
                  </a:solidFill>
                  <a:latin typeface="Open Sans" panose="020B0606030504020204" pitchFamily="34" charset="0"/>
                  <a:ea typeface="Open Sans" panose="020B0606030504020204" pitchFamily="34" charset="0"/>
                  <a:cs typeface="Open Sans" panose="020B0606030504020204" pitchFamily="34" charset="0"/>
                </a:endParaRPr>
              </a:p>
            </p:txBody>
          </p:sp>
        </p:grpSp>
      </p:grpSp>
      <p:sp>
        <p:nvSpPr>
          <p:cNvPr id="29" name="Rectangle 28"/>
          <p:cNvSpPr/>
          <p:nvPr/>
        </p:nvSpPr>
        <p:spPr>
          <a:xfrm>
            <a:off x="370114" y="5903893"/>
            <a:ext cx="6096000" cy="954107"/>
          </a:xfrm>
          <a:prstGeom prst="rect">
            <a:avLst/>
          </a:prstGeom>
        </p:spPr>
        <p:txBody>
          <a:bodyPr>
            <a:spAutoFit/>
          </a:bodyPr>
          <a:lstStyle/>
          <a:p>
            <a:r>
              <a:rPr lang="en-US" sz="2800" dirty="0" smtClean="0">
                <a:solidFill>
                  <a:prstClr val="white"/>
                </a:solidFill>
                <a:latin typeface="Arial Narrow" pitchFamily="34" charset="0"/>
              </a:rPr>
              <a:t>Training Courses</a:t>
            </a:r>
            <a:endParaRPr lang="en-US" sz="2800" dirty="0" smtClean="0">
              <a:solidFill>
                <a:prstClr val="black"/>
              </a:solidFill>
              <a:latin typeface="Arial Narrow" pitchFamily="34" charset="0"/>
            </a:endParaRPr>
          </a:p>
          <a:p>
            <a:endParaRPr lang="en-US" sz="2800" dirty="0">
              <a:solidFill>
                <a:prstClr val="black"/>
              </a:solidFill>
            </a:endParaRPr>
          </a:p>
        </p:txBody>
      </p:sp>
      <p:grpSp>
        <p:nvGrpSpPr>
          <p:cNvPr id="30" name="Group 29"/>
          <p:cNvGrpSpPr/>
          <p:nvPr/>
        </p:nvGrpSpPr>
        <p:grpSpPr>
          <a:xfrm>
            <a:off x="10351484" y="5690480"/>
            <a:ext cx="710104" cy="958393"/>
            <a:chOff x="91441" y="-432648"/>
            <a:chExt cx="710104" cy="958393"/>
          </a:xfrm>
          <a:solidFill>
            <a:schemeClr val="accent2">
              <a:lumMod val="75000"/>
            </a:schemeClr>
          </a:solidFill>
        </p:grpSpPr>
        <p:grpSp>
          <p:nvGrpSpPr>
            <p:cNvPr id="31" name="Group 6"/>
            <p:cNvGrpSpPr/>
            <p:nvPr/>
          </p:nvGrpSpPr>
          <p:grpSpPr>
            <a:xfrm rot="5400000">
              <a:off x="18790" y="-359997"/>
              <a:ext cx="855405" cy="710104"/>
              <a:chOff x="0" y="655300"/>
              <a:chExt cx="1408942" cy="1169615"/>
            </a:xfrm>
            <a:grpFill/>
          </p:grpSpPr>
          <p:sp>
            <p:nvSpPr>
              <p:cNvPr id="33" name="Diamond 32"/>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sp>
            <p:nvSpPr>
              <p:cNvPr id="34" name="Diamond 33"/>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32" name="Diamond 31"/>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grpSp>
        <p:nvGrpSpPr>
          <p:cNvPr id="35" name="Group 34"/>
          <p:cNvGrpSpPr/>
          <p:nvPr/>
        </p:nvGrpSpPr>
        <p:grpSpPr>
          <a:xfrm>
            <a:off x="11033404" y="5691892"/>
            <a:ext cx="710104" cy="958393"/>
            <a:chOff x="91441" y="-432648"/>
            <a:chExt cx="710104" cy="958393"/>
          </a:xfrm>
          <a:solidFill>
            <a:schemeClr val="accent2">
              <a:lumMod val="75000"/>
            </a:schemeClr>
          </a:solidFill>
        </p:grpSpPr>
        <p:grpSp>
          <p:nvGrpSpPr>
            <p:cNvPr id="36" name="Group 6"/>
            <p:cNvGrpSpPr/>
            <p:nvPr/>
          </p:nvGrpSpPr>
          <p:grpSpPr>
            <a:xfrm rot="5400000">
              <a:off x="18790" y="-359997"/>
              <a:ext cx="855405" cy="710104"/>
              <a:chOff x="0" y="655300"/>
              <a:chExt cx="1408942" cy="1169615"/>
            </a:xfrm>
            <a:grpFill/>
          </p:grpSpPr>
          <p:sp>
            <p:nvSpPr>
              <p:cNvPr id="38" name="Diamond 37"/>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sp>
            <p:nvSpPr>
              <p:cNvPr id="39" name="Diamond 38"/>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37" name="Diamond 36"/>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grpSp>
        <p:nvGrpSpPr>
          <p:cNvPr id="40" name="Group 39"/>
          <p:cNvGrpSpPr/>
          <p:nvPr/>
        </p:nvGrpSpPr>
        <p:grpSpPr>
          <a:xfrm>
            <a:off x="10706536" y="5597499"/>
            <a:ext cx="710104" cy="958393"/>
            <a:chOff x="91441" y="-432648"/>
            <a:chExt cx="710104" cy="958393"/>
          </a:xfrm>
          <a:solidFill>
            <a:schemeClr val="accent2">
              <a:lumMod val="75000"/>
            </a:schemeClr>
          </a:solidFill>
        </p:grpSpPr>
        <p:grpSp>
          <p:nvGrpSpPr>
            <p:cNvPr id="41" name="Group 6"/>
            <p:cNvGrpSpPr/>
            <p:nvPr/>
          </p:nvGrpSpPr>
          <p:grpSpPr>
            <a:xfrm rot="5400000">
              <a:off x="18790" y="-359997"/>
              <a:ext cx="855405" cy="710104"/>
              <a:chOff x="0" y="655300"/>
              <a:chExt cx="1408942" cy="1169615"/>
            </a:xfrm>
            <a:grpFill/>
          </p:grpSpPr>
          <p:sp>
            <p:nvSpPr>
              <p:cNvPr id="43" name="Diamond 42"/>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sp>
            <p:nvSpPr>
              <p:cNvPr id="44" name="Diamond 43"/>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42" name="Diamond 41"/>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45" name="Rectangle 44"/>
          <p:cNvSpPr/>
          <p:nvPr/>
        </p:nvSpPr>
        <p:spPr>
          <a:xfrm rot="5400000">
            <a:off x="2048869" y="-1465295"/>
            <a:ext cx="966398" cy="4315000"/>
          </a:xfrm>
          <a:prstGeom prst="rect">
            <a:avLst/>
          </a:prstGeom>
          <a:solidFill>
            <a:schemeClr val="accent2">
              <a:lumMod val="75000"/>
            </a:schemeClr>
          </a:solid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dirty="0">
              <a:solidFill>
                <a:sysClr val="window" lastClr="FFFFFF"/>
              </a:solidFill>
              <a:latin typeface="Ubuntu" panose="020B0504030602030204" pitchFamily="34" charset="0"/>
            </a:endParaRPr>
          </a:p>
        </p:txBody>
      </p:sp>
      <p:grpSp>
        <p:nvGrpSpPr>
          <p:cNvPr id="46" name="Group 45"/>
          <p:cNvGrpSpPr/>
          <p:nvPr/>
        </p:nvGrpSpPr>
        <p:grpSpPr>
          <a:xfrm>
            <a:off x="45209" y="0"/>
            <a:ext cx="664894" cy="971457"/>
            <a:chOff x="45210" y="-445712"/>
            <a:chExt cx="664894" cy="971457"/>
          </a:xfrm>
          <a:solidFill>
            <a:schemeClr val="accent2">
              <a:lumMod val="75000"/>
            </a:schemeClr>
          </a:solidFill>
          <a:effectLst>
            <a:outerShdw blurRad="50800" dist="38100" dir="2700000" algn="tl" rotWithShape="0">
              <a:prstClr val="black">
                <a:alpha val="40000"/>
              </a:prstClr>
            </a:outerShdw>
          </a:effectLst>
        </p:grpSpPr>
        <p:grpSp>
          <p:nvGrpSpPr>
            <p:cNvPr id="47" name="Group 6"/>
            <p:cNvGrpSpPr/>
            <p:nvPr/>
          </p:nvGrpSpPr>
          <p:grpSpPr>
            <a:xfrm rot="5400000">
              <a:off x="-56578" y="-343924"/>
              <a:ext cx="868469" cy="664894"/>
              <a:chOff x="-21517" y="805914"/>
              <a:chExt cx="1430459" cy="1095151"/>
            </a:xfrm>
            <a:grpFill/>
          </p:grpSpPr>
          <p:sp>
            <p:nvSpPr>
              <p:cNvPr id="49" name="Diamond 48"/>
              <p:cNvSpPr/>
              <p:nvPr/>
            </p:nvSpPr>
            <p:spPr>
              <a:xfrm rot="5400000">
                <a:off x="-21518" y="805915"/>
                <a:ext cx="1095151" cy="1095150"/>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sp>
            <p:nvSpPr>
              <p:cNvPr id="50" name="Diamond 49"/>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48" name="Diamond 47"/>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grpSp>
        <p:nvGrpSpPr>
          <p:cNvPr id="51" name="Group 50"/>
          <p:cNvGrpSpPr/>
          <p:nvPr/>
        </p:nvGrpSpPr>
        <p:grpSpPr>
          <a:xfrm>
            <a:off x="4283167" y="574766"/>
            <a:ext cx="710104" cy="958393"/>
            <a:chOff x="91441" y="-432648"/>
            <a:chExt cx="710104" cy="958393"/>
          </a:xfrm>
          <a:solidFill>
            <a:schemeClr val="accent2">
              <a:lumMod val="75000"/>
            </a:schemeClr>
          </a:solidFill>
          <a:effectLst>
            <a:outerShdw blurRad="50800" dist="38100" dir="5400000" algn="t" rotWithShape="0">
              <a:prstClr val="black">
                <a:alpha val="40000"/>
              </a:prstClr>
            </a:outerShdw>
          </a:effectLst>
        </p:grpSpPr>
        <p:grpSp>
          <p:nvGrpSpPr>
            <p:cNvPr id="52" name="Group 6"/>
            <p:cNvGrpSpPr/>
            <p:nvPr/>
          </p:nvGrpSpPr>
          <p:grpSpPr>
            <a:xfrm rot="5400000">
              <a:off x="18790" y="-359997"/>
              <a:ext cx="855405" cy="710104"/>
              <a:chOff x="0" y="655300"/>
              <a:chExt cx="1408942" cy="1169615"/>
            </a:xfrm>
            <a:grpFill/>
          </p:grpSpPr>
          <p:sp>
            <p:nvSpPr>
              <p:cNvPr id="54" name="Diamond 53"/>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sp>
            <p:nvSpPr>
              <p:cNvPr id="55" name="Diamond 54"/>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53" name="Diamond 52"/>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56" name="Rectangle 55"/>
          <p:cNvSpPr/>
          <p:nvPr/>
        </p:nvSpPr>
        <p:spPr>
          <a:xfrm>
            <a:off x="758049" y="435820"/>
            <a:ext cx="3605474" cy="584775"/>
          </a:xfrm>
          <a:prstGeom prst="rect">
            <a:avLst/>
          </a:prstGeom>
        </p:spPr>
        <p:txBody>
          <a:bodyPr wrap="none">
            <a:spAutoFit/>
          </a:bodyPr>
          <a:lstStyle/>
          <a:p>
            <a:r>
              <a:rPr lang="en-US" sz="3200" b="1" dirty="0" smtClean="0">
                <a:solidFill>
                  <a:prstClr val="white"/>
                </a:solidFill>
                <a:effectLst>
                  <a:outerShdw blurRad="38100" dist="38100" dir="2700000" algn="tl">
                    <a:srgbClr val="000000">
                      <a:alpha val="43137"/>
                    </a:srgbClr>
                  </a:outerShdw>
                </a:effectLst>
              </a:rPr>
              <a:t>Green World Group </a:t>
            </a:r>
            <a:endParaRPr lang="en-US" sz="3200" b="1" dirty="0">
              <a:solidFill>
                <a:prstClr val="white"/>
              </a:solidFill>
              <a:effectLst>
                <a:outerShdw blurRad="38100" dist="38100" dir="2700000" algn="tl">
                  <a:srgbClr val="000000">
                    <a:alpha val="43137"/>
                  </a:srgbClr>
                </a:outerShdw>
              </a:effectLst>
            </a:endParaRPr>
          </a:p>
        </p:txBody>
      </p:sp>
      <p:sp>
        <p:nvSpPr>
          <p:cNvPr id="2" name="Rectangle 1"/>
          <p:cNvSpPr/>
          <p:nvPr/>
        </p:nvSpPr>
        <p:spPr>
          <a:xfrm>
            <a:off x="296772" y="1171261"/>
            <a:ext cx="11551269" cy="4216539"/>
          </a:xfrm>
          <a:prstGeom prst="rect">
            <a:avLst/>
          </a:prstGeom>
        </p:spPr>
        <p:txBody>
          <a:bodyPr wrap="square">
            <a:spAutoFit/>
          </a:bodyPr>
          <a:lstStyle/>
          <a:p>
            <a:pPr algn="just"/>
            <a:r>
              <a:rPr lang="en-US" sz="4400" b="1" dirty="0">
                <a:latin typeface="Arial Narrow" pitchFamily="34" charset="0"/>
              </a:rPr>
              <a:t>G</a:t>
            </a:r>
            <a:r>
              <a:rPr lang="en-US" sz="2800" dirty="0">
                <a:latin typeface="Arial Narrow" pitchFamily="34" charset="0"/>
              </a:rPr>
              <a:t>reen World Group expands its horizons by offering a new range of e-Learning courses in partnership with Human Focus International; all courses are accredited by </a:t>
            </a:r>
            <a:r>
              <a:rPr lang="en-US" sz="2800" b="1" dirty="0">
                <a:latin typeface="Arial Narrow" pitchFamily="34" charset="0"/>
              </a:rPr>
              <a:t>RoSPA. </a:t>
            </a:r>
            <a:r>
              <a:rPr lang="en-US" sz="2800" dirty="0">
                <a:latin typeface="Arial Narrow" pitchFamily="34" charset="0"/>
              </a:rPr>
              <a:t>Courses aimed at providing individuals with an overview of key health and safety topics. Whether you are looking to gain important health and safety skills, or refresh previously gained </a:t>
            </a:r>
            <a:r>
              <a:rPr lang="en-US" sz="2800" dirty="0" smtClean="0">
                <a:latin typeface="Arial Narrow" pitchFamily="34" charset="0"/>
              </a:rPr>
              <a:t>knowledge..</a:t>
            </a:r>
          </a:p>
          <a:p>
            <a:pPr algn="just"/>
            <a:r>
              <a:rPr lang="en-US" sz="2800" b="1" i="1" dirty="0" smtClean="0">
                <a:latin typeface="Arial Narrow" pitchFamily="34" charset="0"/>
              </a:rPr>
              <a:t>Courses</a:t>
            </a:r>
            <a:r>
              <a:rPr lang="en-US" sz="2800" b="1" dirty="0" smtClean="0">
                <a:latin typeface="Arial Narrow" pitchFamily="34" charset="0"/>
              </a:rPr>
              <a:t>:</a:t>
            </a:r>
          </a:p>
          <a:p>
            <a:pPr algn="just">
              <a:buFont typeface="Wingdings" pitchFamily="2" charset="2"/>
              <a:buChar char="Ø"/>
            </a:pPr>
            <a:r>
              <a:rPr lang="en-US" sz="2800" dirty="0" smtClean="0">
                <a:latin typeface="Arial Narrow" pitchFamily="34" charset="0"/>
              </a:rPr>
              <a:t>Fire </a:t>
            </a:r>
            <a:r>
              <a:rPr lang="en-US" sz="2800" dirty="0">
                <a:latin typeface="Arial Narrow" pitchFamily="34" charset="0"/>
              </a:rPr>
              <a:t>safety</a:t>
            </a:r>
          </a:p>
          <a:p>
            <a:pPr marL="285750" indent="-285750" algn="just">
              <a:buFont typeface="Wingdings" pitchFamily="2" charset="2"/>
              <a:buChar char="Ø"/>
            </a:pPr>
            <a:r>
              <a:rPr lang="en-US" sz="2800" dirty="0" smtClean="0">
                <a:latin typeface="Arial Narrow" pitchFamily="34" charset="0"/>
              </a:rPr>
              <a:t>First </a:t>
            </a:r>
            <a:r>
              <a:rPr lang="en-US" sz="2800" dirty="0">
                <a:latin typeface="Arial Narrow" pitchFamily="34" charset="0"/>
              </a:rPr>
              <a:t>Aid Awareness</a:t>
            </a:r>
          </a:p>
          <a:p>
            <a:pPr marL="285750" indent="-285750" algn="just">
              <a:buFont typeface="Wingdings" pitchFamily="2" charset="2"/>
              <a:buChar char="Ø"/>
            </a:pPr>
            <a:r>
              <a:rPr lang="en-US" sz="2800" dirty="0" smtClean="0">
                <a:latin typeface="Arial Narrow" pitchFamily="34" charset="0"/>
              </a:rPr>
              <a:t>Accident </a:t>
            </a:r>
            <a:r>
              <a:rPr lang="en-US" sz="2800" dirty="0">
                <a:latin typeface="Arial Narrow" pitchFamily="34" charset="0"/>
              </a:rPr>
              <a:t>Investigation</a:t>
            </a:r>
          </a:p>
        </p:txBody>
      </p:sp>
      <p:pic>
        <p:nvPicPr>
          <p:cNvPr id="58" name="Picture 5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423977" y="60984"/>
            <a:ext cx="2355647" cy="900689"/>
          </a:xfrm>
          <a:prstGeom prst="rect">
            <a:avLst/>
          </a:prstGeom>
        </p:spPr>
      </p:pic>
    </p:spTree>
    <p:extLst>
      <p:ext uri="{BB962C8B-B14F-4D97-AF65-F5344CB8AC3E}">
        <p14:creationId xmlns:p14="http://schemas.microsoft.com/office/powerpoint/2010/main" xmlns="" val="1331054126"/>
      </p:ext>
    </p:extLst>
  </p:cSld>
  <p:clrMapOvr>
    <a:masterClrMapping/>
  </p:clrMapOvr>
  <p:transition spd="slow">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0533307" y="5424696"/>
            <a:ext cx="710104" cy="958393"/>
            <a:chOff x="91441" y="-432648"/>
            <a:chExt cx="710104" cy="958393"/>
          </a:xfrm>
          <a:solidFill>
            <a:schemeClr val="accent2">
              <a:lumMod val="75000"/>
            </a:schemeClr>
          </a:solidFill>
        </p:grpSpPr>
        <p:grpSp>
          <p:nvGrpSpPr>
            <p:cNvPr id="31" name="Group 6"/>
            <p:cNvGrpSpPr/>
            <p:nvPr/>
          </p:nvGrpSpPr>
          <p:grpSpPr>
            <a:xfrm rot="5400000">
              <a:off x="18790" y="-359997"/>
              <a:ext cx="855405" cy="710104"/>
              <a:chOff x="0" y="655300"/>
              <a:chExt cx="1408942" cy="1169615"/>
            </a:xfrm>
            <a:grpFill/>
          </p:grpSpPr>
          <p:sp>
            <p:nvSpPr>
              <p:cNvPr id="33" name="Diamond 32"/>
              <p:cNvSpPr/>
              <p:nvPr/>
            </p:nvSpPr>
            <p:spPr>
              <a:xfrm rot="5400000">
                <a:off x="0" y="655300"/>
                <a:ext cx="1095150" cy="1095150"/>
              </a:xfrm>
              <a:prstGeom prst="diamond">
                <a:avLst/>
              </a:prstGeom>
              <a:grpFill/>
              <a:ln w="12700" cap="flat" cmpd="sng" algn="ctr">
                <a:no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sp>
            <p:nvSpPr>
              <p:cNvPr id="34" name="Diamond 33"/>
              <p:cNvSpPr/>
              <p:nvPr/>
            </p:nvSpPr>
            <p:spPr>
              <a:xfrm rot="16200000">
                <a:off x="781357" y="1197330"/>
                <a:ext cx="627585" cy="627585"/>
              </a:xfrm>
              <a:prstGeom prst="diamond">
                <a:avLst/>
              </a:prstGeom>
              <a:grpFill/>
              <a:ln w="12700" cap="flat" cmpd="sng" algn="ctr">
                <a:no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32" name="Diamond 31"/>
            <p:cNvSpPr/>
            <p:nvPr/>
          </p:nvSpPr>
          <p:spPr>
            <a:xfrm rot="16200000">
              <a:off x="278360" y="313418"/>
              <a:ext cx="212327" cy="212327"/>
            </a:xfrm>
            <a:prstGeom prst="diamond">
              <a:avLst/>
            </a:prstGeom>
            <a:grpFill/>
            <a:ln w="12700" cap="flat" cmpd="sng" algn="ctr">
              <a:no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grpSp>
        <p:nvGrpSpPr>
          <p:cNvPr id="35" name="Group 34"/>
          <p:cNvGrpSpPr/>
          <p:nvPr/>
        </p:nvGrpSpPr>
        <p:grpSpPr>
          <a:xfrm>
            <a:off x="11033404" y="5489220"/>
            <a:ext cx="710104" cy="958393"/>
            <a:chOff x="91441" y="-432648"/>
            <a:chExt cx="710104" cy="958393"/>
          </a:xfrm>
          <a:solidFill>
            <a:schemeClr val="accent2">
              <a:lumMod val="75000"/>
            </a:schemeClr>
          </a:solidFill>
        </p:grpSpPr>
        <p:grpSp>
          <p:nvGrpSpPr>
            <p:cNvPr id="36" name="Group 6"/>
            <p:cNvGrpSpPr/>
            <p:nvPr/>
          </p:nvGrpSpPr>
          <p:grpSpPr>
            <a:xfrm rot="5400000">
              <a:off x="18790" y="-359997"/>
              <a:ext cx="855405" cy="710104"/>
              <a:chOff x="0" y="655300"/>
              <a:chExt cx="1408942" cy="1169615"/>
            </a:xfrm>
            <a:grpFill/>
          </p:grpSpPr>
          <p:sp>
            <p:nvSpPr>
              <p:cNvPr id="38" name="Diamond 37"/>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sp>
            <p:nvSpPr>
              <p:cNvPr id="39" name="Diamond 38"/>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37" name="Diamond 36"/>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grpSp>
        <p:nvGrpSpPr>
          <p:cNvPr id="40" name="Group 39"/>
          <p:cNvGrpSpPr/>
          <p:nvPr/>
        </p:nvGrpSpPr>
        <p:grpSpPr>
          <a:xfrm>
            <a:off x="10706536" y="5597499"/>
            <a:ext cx="710104" cy="958393"/>
            <a:chOff x="91441" y="-432648"/>
            <a:chExt cx="710104" cy="958393"/>
          </a:xfrm>
          <a:solidFill>
            <a:schemeClr val="accent2">
              <a:lumMod val="75000"/>
            </a:schemeClr>
          </a:solidFill>
        </p:grpSpPr>
        <p:grpSp>
          <p:nvGrpSpPr>
            <p:cNvPr id="41" name="Group 6"/>
            <p:cNvGrpSpPr/>
            <p:nvPr/>
          </p:nvGrpSpPr>
          <p:grpSpPr>
            <a:xfrm rot="5400000">
              <a:off x="18790" y="-359997"/>
              <a:ext cx="855405" cy="710104"/>
              <a:chOff x="0" y="655300"/>
              <a:chExt cx="1408942" cy="1169615"/>
            </a:xfrm>
            <a:grpFill/>
          </p:grpSpPr>
          <p:sp>
            <p:nvSpPr>
              <p:cNvPr id="43" name="Diamond 42"/>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sp>
            <p:nvSpPr>
              <p:cNvPr id="44" name="Diamond 43"/>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42" name="Diamond 41"/>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45" name="Rectangle 44"/>
          <p:cNvSpPr/>
          <p:nvPr/>
        </p:nvSpPr>
        <p:spPr>
          <a:xfrm rot="5400000">
            <a:off x="2048869" y="-1465295"/>
            <a:ext cx="966398" cy="4315000"/>
          </a:xfrm>
          <a:prstGeom prst="rect">
            <a:avLst/>
          </a:prstGeom>
          <a:solidFill>
            <a:schemeClr val="accent2">
              <a:lumMod val="75000"/>
            </a:schemeClr>
          </a:solid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dirty="0">
              <a:solidFill>
                <a:sysClr val="window" lastClr="FFFFFF"/>
              </a:solidFill>
              <a:latin typeface="Ubuntu" panose="020B0504030602030204" pitchFamily="34" charset="0"/>
            </a:endParaRPr>
          </a:p>
        </p:txBody>
      </p:sp>
      <p:grpSp>
        <p:nvGrpSpPr>
          <p:cNvPr id="46" name="Group 45"/>
          <p:cNvGrpSpPr/>
          <p:nvPr/>
        </p:nvGrpSpPr>
        <p:grpSpPr>
          <a:xfrm>
            <a:off x="45209" y="0"/>
            <a:ext cx="664894" cy="971457"/>
            <a:chOff x="45210" y="-445712"/>
            <a:chExt cx="664894" cy="971457"/>
          </a:xfrm>
          <a:solidFill>
            <a:schemeClr val="accent2">
              <a:lumMod val="75000"/>
            </a:schemeClr>
          </a:solidFill>
          <a:effectLst>
            <a:outerShdw blurRad="50800" dist="38100" dir="2700000" algn="tl" rotWithShape="0">
              <a:prstClr val="black">
                <a:alpha val="40000"/>
              </a:prstClr>
            </a:outerShdw>
          </a:effectLst>
        </p:grpSpPr>
        <p:grpSp>
          <p:nvGrpSpPr>
            <p:cNvPr id="47" name="Group 6"/>
            <p:cNvGrpSpPr/>
            <p:nvPr/>
          </p:nvGrpSpPr>
          <p:grpSpPr>
            <a:xfrm rot="5400000">
              <a:off x="-56578" y="-343924"/>
              <a:ext cx="868469" cy="664894"/>
              <a:chOff x="-21517" y="805914"/>
              <a:chExt cx="1430459" cy="1095151"/>
            </a:xfrm>
            <a:grpFill/>
          </p:grpSpPr>
          <p:sp>
            <p:nvSpPr>
              <p:cNvPr id="49" name="Diamond 48"/>
              <p:cNvSpPr/>
              <p:nvPr/>
            </p:nvSpPr>
            <p:spPr>
              <a:xfrm rot="5400000">
                <a:off x="-21518" y="805915"/>
                <a:ext cx="1095151" cy="1095150"/>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sp>
            <p:nvSpPr>
              <p:cNvPr id="50" name="Diamond 49"/>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48" name="Diamond 47"/>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grpSp>
        <p:nvGrpSpPr>
          <p:cNvPr id="51" name="Group 50"/>
          <p:cNvGrpSpPr/>
          <p:nvPr/>
        </p:nvGrpSpPr>
        <p:grpSpPr>
          <a:xfrm>
            <a:off x="4283167" y="574766"/>
            <a:ext cx="710104" cy="958393"/>
            <a:chOff x="91441" y="-432648"/>
            <a:chExt cx="710104" cy="958393"/>
          </a:xfrm>
          <a:solidFill>
            <a:schemeClr val="accent2">
              <a:lumMod val="75000"/>
            </a:schemeClr>
          </a:solidFill>
          <a:effectLst>
            <a:outerShdw blurRad="50800" dist="38100" dir="5400000" algn="t" rotWithShape="0">
              <a:prstClr val="black">
                <a:alpha val="40000"/>
              </a:prstClr>
            </a:outerShdw>
          </a:effectLst>
        </p:grpSpPr>
        <p:grpSp>
          <p:nvGrpSpPr>
            <p:cNvPr id="52" name="Group 6"/>
            <p:cNvGrpSpPr/>
            <p:nvPr/>
          </p:nvGrpSpPr>
          <p:grpSpPr>
            <a:xfrm rot="5400000">
              <a:off x="18790" y="-359997"/>
              <a:ext cx="855405" cy="710104"/>
              <a:chOff x="0" y="655300"/>
              <a:chExt cx="1408942" cy="1169615"/>
            </a:xfrm>
            <a:grpFill/>
          </p:grpSpPr>
          <p:sp>
            <p:nvSpPr>
              <p:cNvPr id="54" name="Diamond 53"/>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sp>
            <p:nvSpPr>
              <p:cNvPr id="55" name="Diamond 54"/>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53" name="Diamond 52"/>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56" name="Rectangle 55"/>
          <p:cNvSpPr/>
          <p:nvPr/>
        </p:nvSpPr>
        <p:spPr>
          <a:xfrm>
            <a:off x="758049" y="435820"/>
            <a:ext cx="3605474" cy="584775"/>
          </a:xfrm>
          <a:prstGeom prst="rect">
            <a:avLst/>
          </a:prstGeom>
        </p:spPr>
        <p:txBody>
          <a:bodyPr wrap="none">
            <a:spAutoFit/>
          </a:bodyPr>
          <a:lstStyle/>
          <a:p>
            <a:r>
              <a:rPr lang="en-US" sz="3200" b="1" dirty="0" smtClean="0">
                <a:solidFill>
                  <a:prstClr val="white"/>
                </a:solidFill>
                <a:effectLst>
                  <a:outerShdw blurRad="38100" dist="38100" dir="2700000" algn="tl">
                    <a:srgbClr val="000000">
                      <a:alpha val="43137"/>
                    </a:srgbClr>
                  </a:outerShdw>
                </a:effectLst>
              </a:rPr>
              <a:t>Green World Group </a:t>
            </a:r>
            <a:endParaRPr lang="en-US" sz="3200" b="1" dirty="0">
              <a:solidFill>
                <a:prstClr val="white"/>
              </a:solidFill>
              <a:effectLst>
                <a:outerShdw blurRad="38100" dist="38100" dir="2700000" algn="tl">
                  <a:srgbClr val="000000">
                    <a:alpha val="43137"/>
                  </a:srgbClr>
                </a:outerShdw>
              </a:effectLst>
            </a:endParaRPr>
          </a:p>
        </p:txBody>
      </p:sp>
      <p:sp>
        <p:nvSpPr>
          <p:cNvPr id="2" name="Rectangle 1"/>
          <p:cNvSpPr/>
          <p:nvPr/>
        </p:nvSpPr>
        <p:spPr>
          <a:xfrm>
            <a:off x="490687" y="1332632"/>
            <a:ext cx="3043547" cy="707886"/>
          </a:xfrm>
          <a:prstGeom prst="rect">
            <a:avLst/>
          </a:prstGeom>
        </p:spPr>
        <p:txBody>
          <a:bodyPr wrap="square">
            <a:spAutoFit/>
          </a:bodyPr>
          <a:lstStyle/>
          <a:p>
            <a:pPr algn="just"/>
            <a:r>
              <a:rPr lang="en-US" sz="4000" b="1" dirty="0" smtClean="0">
                <a:solidFill>
                  <a:prstClr val="black"/>
                </a:solidFill>
                <a:latin typeface="Arial Narrow" pitchFamily="34" charset="0"/>
              </a:rPr>
              <a:t>Fire Safety</a:t>
            </a:r>
            <a:endParaRPr lang="en-US" sz="4000" b="1" dirty="0">
              <a:solidFill>
                <a:prstClr val="black"/>
              </a:solidFill>
              <a:latin typeface="Arial Narrow" pitchFamily="34"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xmlns="" val="0"/>
              </a:ext>
            </a:extLst>
          </a:blip>
          <a:srcRect l="35548" r="2137"/>
          <a:stretch/>
        </p:blipFill>
        <p:spPr>
          <a:xfrm>
            <a:off x="7027380" y="2150772"/>
            <a:ext cx="4960711" cy="2595890"/>
          </a:xfrm>
          <a:prstGeom prst="rect">
            <a:avLst/>
          </a:prstGeom>
          <a:ln>
            <a:solidFill>
              <a:srgbClr val="FFFF00"/>
            </a:solidFill>
          </a:ln>
          <a:effectLst>
            <a:outerShdw blurRad="292100" dist="139700" dir="2700000" algn="tl" rotWithShape="0">
              <a:srgbClr val="333333">
                <a:alpha val="65000"/>
              </a:srgbClr>
            </a:outerShdw>
          </a:effectLst>
        </p:spPr>
      </p:pic>
      <p:sp>
        <p:nvSpPr>
          <p:cNvPr id="4" name="TextBox 3"/>
          <p:cNvSpPr txBox="1"/>
          <p:nvPr/>
        </p:nvSpPr>
        <p:spPr>
          <a:xfrm>
            <a:off x="244792" y="2150772"/>
            <a:ext cx="6516616" cy="2677656"/>
          </a:xfrm>
          <a:prstGeom prst="rect">
            <a:avLst/>
          </a:prstGeom>
          <a:noFill/>
        </p:spPr>
        <p:txBody>
          <a:bodyPr wrap="square" rtlCol="0">
            <a:spAutoFit/>
          </a:bodyPr>
          <a:lstStyle/>
          <a:p>
            <a:pPr algn="just"/>
            <a:r>
              <a:rPr lang="en-US" sz="2800" dirty="0">
                <a:latin typeface="Arial Narrow" pitchFamily="34" charset="0"/>
              </a:rPr>
              <a:t>This course takes a brief look at the general principles of fire safety and what to do in the event of a fire.</a:t>
            </a:r>
          </a:p>
          <a:p>
            <a:pPr algn="just"/>
            <a:r>
              <a:rPr lang="en-US" sz="2800" dirty="0">
                <a:latin typeface="Arial Narrow" pitchFamily="34" charset="0"/>
              </a:rPr>
              <a:t>This course will aim to give you an overview of Fire Safety, and what to do in the case that a fire should break out in your workplace.</a:t>
            </a:r>
          </a:p>
        </p:txBody>
      </p:sp>
      <p:pic>
        <p:nvPicPr>
          <p:cNvPr id="58" name="Picture 5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423977" y="60984"/>
            <a:ext cx="2355647" cy="900689"/>
          </a:xfrm>
          <a:prstGeom prst="rect">
            <a:avLst/>
          </a:prstGeom>
        </p:spPr>
      </p:pic>
    </p:spTree>
    <p:extLst>
      <p:ext uri="{BB962C8B-B14F-4D97-AF65-F5344CB8AC3E}">
        <p14:creationId xmlns:p14="http://schemas.microsoft.com/office/powerpoint/2010/main" xmlns="" val="1000099851"/>
      </p:ext>
    </p:extLst>
  </p:cSld>
  <p:clrMapOvr>
    <a:masterClrMapping/>
  </p:clrMapOvr>
  <p:transition spd="slow">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0561405" y="5394531"/>
            <a:ext cx="710104" cy="958393"/>
            <a:chOff x="91441" y="-432648"/>
            <a:chExt cx="710104" cy="958393"/>
          </a:xfrm>
          <a:solidFill>
            <a:schemeClr val="accent2">
              <a:lumMod val="75000"/>
            </a:schemeClr>
          </a:solidFill>
        </p:grpSpPr>
        <p:grpSp>
          <p:nvGrpSpPr>
            <p:cNvPr id="31" name="Group 6"/>
            <p:cNvGrpSpPr/>
            <p:nvPr/>
          </p:nvGrpSpPr>
          <p:grpSpPr>
            <a:xfrm rot="5400000">
              <a:off x="18790" y="-359997"/>
              <a:ext cx="855405" cy="710104"/>
              <a:chOff x="0" y="655300"/>
              <a:chExt cx="1408942" cy="1169615"/>
            </a:xfrm>
            <a:grpFill/>
          </p:grpSpPr>
          <p:sp>
            <p:nvSpPr>
              <p:cNvPr id="33" name="Diamond 32"/>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sp>
            <p:nvSpPr>
              <p:cNvPr id="34" name="Diamond 33"/>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32" name="Diamond 31"/>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grpSp>
        <p:nvGrpSpPr>
          <p:cNvPr id="35" name="Group 34"/>
          <p:cNvGrpSpPr/>
          <p:nvPr/>
        </p:nvGrpSpPr>
        <p:grpSpPr>
          <a:xfrm>
            <a:off x="11084192" y="5494511"/>
            <a:ext cx="710104" cy="958393"/>
            <a:chOff x="91441" y="-432648"/>
            <a:chExt cx="710104" cy="958393"/>
          </a:xfrm>
          <a:solidFill>
            <a:schemeClr val="accent2">
              <a:lumMod val="75000"/>
            </a:schemeClr>
          </a:solidFill>
        </p:grpSpPr>
        <p:grpSp>
          <p:nvGrpSpPr>
            <p:cNvPr id="36" name="Group 6"/>
            <p:cNvGrpSpPr/>
            <p:nvPr/>
          </p:nvGrpSpPr>
          <p:grpSpPr>
            <a:xfrm rot="5400000">
              <a:off x="18790" y="-359997"/>
              <a:ext cx="855405" cy="710104"/>
              <a:chOff x="0" y="655300"/>
              <a:chExt cx="1408942" cy="1169615"/>
            </a:xfrm>
            <a:grpFill/>
          </p:grpSpPr>
          <p:sp>
            <p:nvSpPr>
              <p:cNvPr id="38" name="Diamond 37"/>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sp>
            <p:nvSpPr>
              <p:cNvPr id="39" name="Diamond 38"/>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37" name="Diamond 36"/>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grpSp>
        <p:nvGrpSpPr>
          <p:cNvPr id="40" name="Group 39"/>
          <p:cNvGrpSpPr/>
          <p:nvPr/>
        </p:nvGrpSpPr>
        <p:grpSpPr>
          <a:xfrm>
            <a:off x="10706536" y="5597499"/>
            <a:ext cx="710104" cy="958393"/>
            <a:chOff x="91441" y="-432648"/>
            <a:chExt cx="710104" cy="958393"/>
          </a:xfrm>
          <a:solidFill>
            <a:schemeClr val="accent2">
              <a:lumMod val="75000"/>
            </a:schemeClr>
          </a:solidFill>
        </p:grpSpPr>
        <p:grpSp>
          <p:nvGrpSpPr>
            <p:cNvPr id="41" name="Group 6"/>
            <p:cNvGrpSpPr/>
            <p:nvPr/>
          </p:nvGrpSpPr>
          <p:grpSpPr>
            <a:xfrm rot="5400000">
              <a:off x="18790" y="-359997"/>
              <a:ext cx="855405" cy="710104"/>
              <a:chOff x="0" y="655300"/>
              <a:chExt cx="1408942" cy="1169615"/>
            </a:xfrm>
            <a:grpFill/>
          </p:grpSpPr>
          <p:sp>
            <p:nvSpPr>
              <p:cNvPr id="43" name="Diamond 42"/>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sp>
            <p:nvSpPr>
              <p:cNvPr id="44" name="Diamond 43"/>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42" name="Diamond 41"/>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45" name="Rectangle 44"/>
          <p:cNvSpPr/>
          <p:nvPr/>
        </p:nvSpPr>
        <p:spPr>
          <a:xfrm rot="5400000">
            <a:off x="2048869" y="-1465295"/>
            <a:ext cx="966398" cy="4315000"/>
          </a:xfrm>
          <a:prstGeom prst="rect">
            <a:avLst/>
          </a:prstGeom>
          <a:solidFill>
            <a:schemeClr val="accent2">
              <a:lumMod val="75000"/>
            </a:schemeClr>
          </a:solid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dirty="0">
              <a:solidFill>
                <a:sysClr val="window" lastClr="FFFFFF"/>
              </a:solidFill>
              <a:latin typeface="Ubuntu" panose="020B0504030602030204" pitchFamily="34" charset="0"/>
            </a:endParaRPr>
          </a:p>
        </p:txBody>
      </p:sp>
      <p:grpSp>
        <p:nvGrpSpPr>
          <p:cNvPr id="46" name="Group 45"/>
          <p:cNvGrpSpPr/>
          <p:nvPr/>
        </p:nvGrpSpPr>
        <p:grpSpPr>
          <a:xfrm>
            <a:off x="45209" y="0"/>
            <a:ext cx="664894" cy="971457"/>
            <a:chOff x="45210" y="-445712"/>
            <a:chExt cx="664894" cy="971457"/>
          </a:xfrm>
          <a:solidFill>
            <a:schemeClr val="accent2">
              <a:lumMod val="75000"/>
            </a:schemeClr>
          </a:solidFill>
          <a:effectLst>
            <a:outerShdw blurRad="50800" dist="38100" dir="2700000" algn="tl" rotWithShape="0">
              <a:prstClr val="black">
                <a:alpha val="40000"/>
              </a:prstClr>
            </a:outerShdw>
          </a:effectLst>
        </p:grpSpPr>
        <p:grpSp>
          <p:nvGrpSpPr>
            <p:cNvPr id="47" name="Group 6"/>
            <p:cNvGrpSpPr/>
            <p:nvPr/>
          </p:nvGrpSpPr>
          <p:grpSpPr>
            <a:xfrm rot="5400000">
              <a:off x="-56578" y="-343924"/>
              <a:ext cx="868469" cy="664894"/>
              <a:chOff x="-21517" y="805914"/>
              <a:chExt cx="1430459" cy="1095151"/>
            </a:xfrm>
            <a:grpFill/>
          </p:grpSpPr>
          <p:sp>
            <p:nvSpPr>
              <p:cNvPr id="49" name="Diamond 48"/>
              <p:cNvSpPr/>
              <p:nvPr/>
            </p:nvSpPr>
            <p:spPr>
              <a:xfrm rot="5400000">
                <a:off x="-21518" y="805915"/>
                <a:ext cx="1095151" cy="1095150"/>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sp>
            <p:nvSpPr>
              <p:cNvPr id="50" name="Diamond 49"/>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48" name="Diamond 47"/>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grpSp>
        <p:nvGrpSpPr>
          <p:cNvPr id="51" name="Group 50"/>
          <p:cNvGrpSpPr/>
          <p:nvPr/>
        </p:nvGrpSpPr>
        <p:grpSpPr>
          <a:xfrm>
            <a:off x="4283167" y="574766"/>
            <a:ext cx="710104" cy="958393"/>
            <a:chOff x="91441" y="-432648"/>
            <a:chExt cx="710104" cy="958393"/>
          </a:xfrm>
          <a:solidFill>
            <a:schemeClr val="accent2">
              <a:lumMod val="75000"/>
            </a:schemeClr>
          </a:solidFill>
          <a:effectLst>
            <a:outerShdw blurRad="50800" dist="38100" dir="5400000" algn="t" rotWithShape="0">
              <a:prstClr val="black">
                <a:alpha val="40000"/>
              </a:prstClr>
            </a:outerShdw>
          </a:effectLst>
        </p:grpSpPr>
        <p:grpSp>
          <p:nvGrpSpPr>
            <p:cNvPr id="52" name="Group 6"/>
            <p:cNvGrpSpPr/>
            <p:nvPr/>
          </p:nvGrpSpPr>
          <p:grpSpPr>
            <a:xfrm rot="5400000">
              <a:off x="18790" y="-359997"/>
              <a:ext cx="855405" cy="710104"/>
              <a:chOff x="0" y="655300"/>
              <a:chExt cx="1408942" cy="1169615"/>
            </a:xfrm>
            <a:grpFill/>
          </p:grpSpPr>
          <p:sp>
            <p:nvSpPr>
              <p:cNvPr id="54" name="Diamond 53"/>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sp>
            <p:nvSpPr>
              <p:cNvPr id="55" name="Diamond 54"/>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53" name="Diamond 52"/>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56" name="Rectangle 55"/>
          <p:cNvSpPr/>
          <p:nvPr/>
        </p:nvSpPr>
        <p:spPr>
          <a:xfrm>
            <a:off x="758049" y="435820"/>
            <a:ext cx="3605474" cy="584775"/>
          </a:xfrm>
          <a:prstGeom prst="rect">
            <a:avLst/>
          </a:prstGeom>
        </p:spPr>
        <p:txBody>
          <a:bodyPr wrap="none">
            <a:spAutoFit/>
          </a:bodyPr>
          <a:lstStyle/>
          <a:p>
            <a:r>
              <a:rPr lang="en-US" sz="3200" b="1" dirty="0" smtClean="0">
                <a:solidFill>
                  <a:prstClr val="white"/>
                </a:solidFill>
                <a:effectLst>
                  <a:outerShdw blurRad="38100" dist="38100" dir="2700000" algn="tl">
                    <a:srgbClr val="000000">
                      <a:alpha val="43137"/>
                    </a:srgbClr>
                  </a:outerShdw>
                </a:effectLst>
              </a:rPr>
              <a:t>Green World Group </a:t>
            </a:r>
            <a:endParaRPr lang="en-US" sz="3200" b="1" dirty="0">
              <a:solidFill>
                <a:prstClr val="white"/>
              </a:solidFill>
              <a:effectLst>
                <a:outerShdw blurRad="38100" dist="38100" dir="2700000" algn="tl">
                  <a:srgbClr val="000000">
                    <a:alpha val="43137"/>
                  </a:srgbClr>
                </a:outerShdw>
              </a:effectLst>
            </a:endParaRPr>
          </a:p>
        </p:txBody>
      </p:sp>
      <p:sp>
        <p:nvSpPr>
          <p:cNvPr id="2" name="Rectangle 1"/>
          <p:cNvSpPr/>
          <p:nvPr/>
        </p:nvSpPr>
        <p:spPr>
          <a:xfrm>
            <a:off x="472464" y="1430171"/>
            <a:ext cx="4520806" cy="584775"/>
          </a:xfrm>
          <a:prstGeom prst="rect">
            <a:avLst/>
          </a:prstGeom>
        </p:spPr>
        <p:txBody>
          <a:bodyPr wrap="square">
            <a:spAutoFit/>
          </a:bodyPr>
          <a:lstStyle/>
          <a:p>
            <a:pPr algn="just"/>
            <a:r>
              <a:rPr lang="en-US" sz="3200" b="1" dirty="0">
                <a:solidFill>
                  <a:prstClr val="black"/>
                </a:solidFill>
                <a:latin typeface="Arial Narrow" pitchFamily="34" charset="0"/>
              </a:rPr>
              <a:t>First Aid Awareness</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xmlns="" val="0"/>
              </a:ext>
            </a:extLst>
          </a:blip>
          <a:srcRect l="31446" r="5077"/>
          <a:stretch/>
        </p:blipFill>
        <p:spPr>
          <a:xfrm>
            <a:off x="7315771" y="2643535"/>
            <a:ext cx="4558924" cy="2341932"/>
          </a:xfrm>
          <a:prstGeom prst="rect">
            <a:avLst/>
          </a:prstGeom>
          <a:ln>
            <a:solidFill>
              <a:srgbClr val="FFFF00"/>
            </a:solidFill>
          </a:ln>
          <a:effectLst>
            <a:outerShdw blurRad="292100" dist="139700" dir="2700000" algn="tl" rotWithShape="0">
              <a:srgbClr val="333333">
                <a:alpha val="65000"/>
              </a:srgbClr>
            </a:outerShdw>
          </a:effectLst>
        </p:spPr>
      </p:pic>
      <p:sp>
        <p:nvSpPr>
          <p:cNvPr id="4" name="TextBox 3"/>
          <p:cNvSpPr txBox="1"/>
          <p:nvPr/>
        </p:nvSpPr>
        <p:spPr>
          <a:xfrm>
            <a:off x="370114" y="2125014"/>
            <a:ext cx="6532962" cy="3970318"/>
          </a:xfrm>
          <a:prstGeom prst="rect">
            <a:avLst/>
          </a:prstGeom>
          <a:noFill/>
        </p:spPr>
        <p:txBody>
          <a:bodyPr wrap="square" rtlCol="0">
            <a:spAutoFit/>
          </a:bodyPr>
          <a:lstStyle/>
          <a:p>
            <a:pPr algn="just"/>
            <a:r>
              <a:rPr lang="en-US" sz="2800" dirty="0">
                <a:latin typeface="Arial Narrow" pitchFamily="34" charset="0"/>
              </a:rPr>
              <a:t>First Aid is essential for the immediate treatments of accidents before help from the emergency services arrive. Taking this course could really mean the difference between life and death and help minimize the severity of an injury. The objective of the course is to ensure that an individual is aware of basic first aid techniques until a qualified First Aider arrives at the scene.</a:t>
            </a:r>
          </a:p>
          <a:p>
            <a:pPr algn="just"/>
            <a:endParaRPr lang="en-US" sz="2800" dirty="0">
              <a:latin typeface="Arial Narrow" pitchFamily="34" charset="0"/>
            </a:endParaRPr>
          </a:p>
        </p:txBody>
      </p:sp>
      <p:pic>
        <p:nvPicPr>
          <p:cNvPr id="58" name="Picture 5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423977" y="60984"/>
            <a:ext cx="2355647" cy="900689"/>
          </a:xfrm>
          <a:prstGeom prst="rect">
            <a:avLst/>
          </a:prstGeom>
        </p:spPr>
      </p:pic>
    </p:spTree>
    <p:extLst>
      <p:ext uri="{BB962C8B-B14F-4D97-AF65-F5344CB8AC3E}">
        <p14:creationId xmlns:p14="http://schemas.microsoft.com/office/powerpoint/2010/main" xmlns="" val="1106966138"/>
      </p:ext>
    </p:extLst>
  </p:cSld>
  <p:clrMapOvr>
    <a:masterClrMapping/>
  </p:clrMapOvr>
  <p:transition spd="slow">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0492442" y="5599577"/>
            <a:ext cx="710104" cy="958393"/>
            <a:chOff x="91441" y="-432648"/>
            <a:chExt cx="710104" cy="958393"/>
          </a:xfrm>
          <a:solidFill>
            <a:schemeClr val="accent2">
              <a:lumMod val="75000"/>
            </a:schemeClr>
          </a:solidFill>
        </p:grpSpPr>
        <p:grpSp>
          <p:nvGrpSpPr>
            <p:cNvPr id="31" name="Group 6"/>
            <p:cNvGrpSpPr/>
            <p:nvPr/>
          </p:nvGrpSpPr>
          <p:grpSpPr>
            <a:xfrm rot="5400000">
              <a:off x="18790" y="-359997"/>
              <a:ext cx="855405" cy="710104"/>
              <a:chOff x="0" y="655300"/>
              <a:chExt cx="1408942" cy="1169615"/>
            </a:xfrm>
            <a:grpFill/>
          </p:grpSpPr>
          <p:sp>
            <p:nvSpPr>
              <p:cNvPr id="33" name="Diamond 32"/>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sp>
            <p:nvSpPr>
              <p:cNvPr id="34" name="Diamond 33"/>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32" name="Diamond 31"/>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grpSp>
        <p:nvGrpSpPr>
          <p:cNvPr id="35" name="Group 34"/>
          <p:cNvGrpSpPr/>
          <p:nvPr/>
        </p:nvGrpSpPr>
        <p:grpSpPr>
          <a:xfrm>
            <a:off x="10847494" y="5864367"/>
            <a:ext cx="710104" cy="958393"/>
            <a:chOff x="91441" y="-432648"/>
            <a:chExt cx="710104" cy="958393"/>
          </a:xfrm>
          <a:solidFill>
            <a:schemeClr val="accent2">
              <a:lumMod val="75000"/>
            </a:schemeClr>
          </a:solidFill>
        </p:grpSpPr>
        <p:grpSp>
          <p:nvGrpSpPr>
            <p:cNvPr id="36" name="Group 6"/>
            <p:cNvGrpSpPr/>
            <p:nvPr/>
          </p:nvGrpSpPr>
          <p:grpSpPr>
            <a:xfrm rot="5400000">
              <a:off x="18790" y="-359997"/>
              <a:ext cx="855405" cy="710104"/>
              <a:chOff x="0" y="655300"/>
              <a:chExt cx="1408942" cy="1169615"/>
            </a:xfrm>
            <a:grpFill/>
          </p:grpSpPr>
          <p:sp>
            <p:nvSpPr>
              <p:cNvPr id="38" name="Diamond 37"/>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sp>
            <p:nvSpPr>
              <p:cNvPr id="39" name="Diamond 38"/>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37" name="Diamond 36"/>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grpSp>
        <p:nvGrpSpPr>
          <p:cNvPr id="40" name="Group 39"/>
          <p:cNvGrpSpPr/>
          <p:nvPr/>
        </p:nvGrpSpPr>
        <p:grpSpPr>
          <a:xfrm>
            <a:off x="10706536" y="5597499"/>
            <a:ext cx="710104" cy="958393"/>
            <a:chOff x="91441" y="-432648"/>
            <a:chExt cx="710104" cy="958393"/>
          </a:xfrm>
          <a:solidFill>
            <a:schemeClr val="accent2">
              <a:lumMod val="75000"/>
            </a:schemeClr>
          </a:solidFill>
        </p:grpSpPr>
        <p:grpSp>
          <p:nvGrpSpPr>
            <p:cNvPr id="41" name="Group 6"/>
            <p:cNvGrpSpPr/>
            <p:nvPr/>
          </p:nvGrpSpPr>
          <p:grpSpPr>
            <a:xfrm rot="5400000">
              <a:off x="18790" y="-359997"/>
              <a:ext cx="855405" cy="710104"/>
              <a:chOff x="0" y="655300"/>
              <a:chExt cx="1408942" cy="1169615"/>
            </a:xfrm>
            <a:grpFill/>
          </p:grpSpPr>
          <p:sp>
            <p:nvSpPr>
              <p:cNvPr id="43" name="Diamond 42"/>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sp>
            <p:nvSpPr>
              <p:cNvPr id="44" name="Diamond 43"/>
              <p:cNvSpPr/>
              <p:nvPr/>
            </p:nvSpPr>
            <p:spPr>
              <a:xfrm rot="16200000">
                <a:off x="781357" y="1197330"/>
                <a:ext cx="627585" cy="627585"/>
              </a:xfrm>
              <a:prstGeom prst="diamond">
                <a:avLst/>
              </a:prstGeom>
              <a:grpFill/>
              <a:ln w="12700" cap="flat" cmpd="sng" algn="ctr">
                <a:solidFill>
                  <a:schemeClr val="accent3"/>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42" name="Diamond 41"/>
            <p:cNvSpPr/>
            <p:nvPr/>
          </p:nvSpPr>
          <p:spPr>
            <a:xfrm rot="16200000">
              <a:off x="278360" y="313418"/>
              <a:ext cx="212327" cy="212327"/>
            </a:xfrm>
            <a:prstGeom prst="diamond">
              <a:avLst/>
            </a:prstGeom>
            <a:grpFill/>
            <a:ln w="12700" cap="flat" cmpd="sng" algn="ctr">
              <a:solidFill>
                <a:schemeClr val="accent3"/>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45" name="Rectangle 44"/>
          <p:cNvSpPr/>
          <p:nvPr/>
        </p:nvSpPr>
        <p:spPr>
          <a:xfrm rot="5400000">
            <a:off x="2048869" y="-1465295"/>
            <a:ext cx="966398" cy="4315000"/>
          </a:xfrm>
          <a:prstGeom prst="rect">
            <a:avLst/>
          </a:prstGeom>
          <a:solidFill>
            <a:schemeClr val="accent2">
              <a:lumMod val="75000"/>
            </a:schemeClr>
          </a:solid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dirty="0">
              <a:solidFill>
                <a:sysClr val="window" lastClr="FFFFFF"/>
              </a:solidFill>
              <a:latin typeface="Ubuntu" panose="020B0504030602030204" pitchFamily="34" charset="0"/>
            </a:endParaRPr>
          </a:p>
        </p:txBody>
      </p:sp>
      <p:grpSp>
        <p:nvGrpSpPr>
          <p:cNvPr id="46" name="Group 45"/>
          <p:cNvGrpSpPr/>
          <p:nvPr/>
        </p:nvGrpSpPr>
        <p:grpSpPr>
          <a:xfrm>
            <a:off x="45209" y="0"/>
            <a:ext cx="664894" cy="971457"/>
            <a:chOff x="45210" y="-445712"/>
            <a:chExt cx="664894" cy="971457"/>
          </a:xfrm>
          <a:solidFill>
            <a:schemeClr val="accent2">
              <a:lumMod val="75000"/>
            </a:schemeClr>
          </a:solidFill>
          <a:effectLst>
            <a:outerShdw blurRad="50800" dist="38100" dir="2700000" algn="tl" rotWithShape="0">
              <a:prstClr val="black">
                <a:alpha val="40000"/>
              </a:prstClr>
            </a:outerShdw>
          </a:effectLst>
        </p:grpSpPr>
        <p:grpSp>
          <p:nvGrpSpPr>
            <p:cNvPr id="47" name="Group 6"/>
            <p:cNvGrpSpPr/>
            <p:nvPr/>
          </p:nvGrpSpPr>
          <p:grpSpPr>
            <a:xfrm rot="5400000">
              <a:off x="-56578" y="-343924"/>
              <a:ext cx="868469" cy="664894"/>
              <a:chOff x="-21517" y="805914"/>
              <a:chExt cx="1430459" cy="1095151"/>
            </a:xfrm>
            <a:grpFill/>
          </p:grpSpPr>
          <p:sp>
            <p:nvSpPr>
              <p:cNvPr id="49" name="Diamond 48"/>
              <p:cNvSpPr/>
              <p:nvPr/>
            </p:nvSpPr>
            <p:spPr>
              <a:xfrm rot="5400000">
                <a:off x="-21518" y="805915"/>
                <a:ext cx="1095151" cy="1095150"/>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sp>
            <p:nvSpPr>
              <p:cNvPr id="50" name="Diamond 49"/>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48" name="Diamond 47"/>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grpSp>
        <p:nvGrpSpPr>
          <p:cNvPr id="51" name="Group 50"/>
          <p:cNvGrpSpPr/>
          <p:nvPr/>
        </p:nvGrpSpPr>
        <p:grpSpPr>
          <a:xfrm>
            <a:off x="4283167" y="574766"/>
            <a:ext cx="710104" cy="958393"/>
            <a:chOff x="91441" y="-432648"/>
            <a:chExt cx="710104" cy="958393"/>
          </a:xfrm>
          <a:solidFill>
            <a:schemeClr val="accent2">
              <a:lumMod val="75000"/>
            </a:schemeClr>
          </a:solidFill>
          <a:effectLst>
            <a:outerShdw blurRad="50800" dist="38100" dir="5400000" algn="t" rotWithShape="0">
              <a:prstClr val="black">
                <a:alpha val="40000"/>
              </a:prstClr>
            </a:outerShdw>
          </a:effectLst>
        </p:grpSpPr>
        <p:grpSp>
          <p:nvGrpSpPr>
            <p:cNvPr id="52" name="Group 6"/>
            <p:cNvGrpSpPr/>
            <p:nvPr/>
          </p:nvGrpSpPr>
          <p:grpSpPr>
            <a:xfrm rot="5400000">
              <a:off x="18790" y="-359997"/>
              <a:ext cx="855405" cy="710104"/>
              <a:chOff x="0" y="655300"/>
              <a:chExt cx="1408942" cy="1169615"/>
            </a:xfrm>
            <a:grpFill/>
          </p:grpSpPr>
          <p:sp>
            <p:nvSpPr>
              <p:cNvPr id="54" name="Diamond 53"/>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sp>
            <p:nvSpPr>
              <p:cNvPr id="55" name="Diamond 54"/>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53" name="Diamond 52"/>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algn="ctr" eaLnBrk="1" fontAlgn="auto" hangingPunct="1">
                <a:spcBef>
                  <a:spcPts val="0"/>
                </a:spcBef>
                <a:spcAft>
                  <a:spcPts val="0"/>
                </a:spcAft>
                <a:defRPr/>
              </a:pPr>
              <a:endParaRPr lang="pl-PL" kern="0">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latin typeface="Calibri"/>
              </a:endParaRPr>
            </a:p>
          </p:txBody>
        </p:sp>
      </p:grpSp>
      <p:sp>
        <p:nvSpPr>
          <p:cNvPr id="56" name="Rectangle 55"/>
          <p:cNvSpPr/>
          <p:nvPr/>
        </p:nvSpPr>
        <p:spPr>
          <a:xfrm>
            <a:off x="758049" y="435820"/>
            <a:ext cx="3605474" cy="584775"/>
          </a:xfrm>
          <a:prstGeom prst="rect">
            <a:avLst/>
          </a:prstGeom>
        </p:spPr>
        <p:txBody>
          <a:bodyPr wrap="none">
            <a:spAutoFit/>
          </a:bodyPr>
          <a:lstStyle/>
          <a:p>
            <a:r>
              <a:rPr lang="en-US" sz="3200" b="1" dirty="0" smtClean="0">
                <a:solidFill>
                  <a:prstClr val="white"/>
                </a:solidFill>
                <a:effectLst>
                  <a:outerShdw blurRad="38100" dist="38100" dir="2700000" algn="tl">
                    <a:srgbClr val="000000">
                      <a:alpha val="43137"/>
                    </a:srgbClr>
                  </a:outerShdw>
                </a:effectLst>
              </a:rPr>
              <a:t>Green World Group </a:t>
            </a:r>
            <a:endParaRPr lang="en-US" sz="3200" b="1" dirty="0">
              <a:solidFill>
                <a:prstClr val="white"/>
              </a:solidFill>
              <a:effectLst>
                <a:outerShdw blurRad="38100" dist="38100" dir="2700000" algn="tl">
                  <a:srgbClr val="000000">
                    <a:alpha val="43137"/>
                  </a:srgbClr>
                </a:outerShdw>
              </a:effectLst>
            </a:endParaRPr>
          </a:p>
        </p:txBody>
      </p:sp>
      <p:sp>
        <p:nvSpPr>
          <p:cNvPr id="2" name="Rectangle 1"/>
          <p:cNvSpPr/>
          <p:nvPr/>
        </p:nvSpPr>
        <p:spPr>
          <a:xfrm>
            <a:off x="490687" y="1492827"/>
            <a:ext cx="4283168" cy="646331"/>
          </a:xfrm>
          <a:prstGeom prst="rect">
            <a:avLst/>
          </a:prstGeom>
        </p:spPr>
        <p:txBody>
          <a:bodyPr wrap="square">
            <a:spAutoFit/>
          </a:bodyPr>
          <a:lstStyle/>
          <a:p>
            <a:r>
              <a:rPr lang="en-US" sz="3600" b="1" dirty="0">
                <a:solidFill>
                  <a:prstClr val="black"/>
                </a:solidFill>
                <a:latin typeface="Arial Narrow" pitchFamily="34" charset="0"/>
              </a:rPr>
              <a:t>Accident Investigation</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xmlns="" val="0"/>
              </a:ext>
            </a:extLst>
          </a:blip>
          <a:srcRect l="33951" r="2284"/>
          <a:stretch/>
        </p:blipFill>
        <p:spPr>
          <a:xfrm>
            <a:off x="7534140" y="2451237"/>
            <a:ext cx="4352321" cy="2225709"/>
          </a:xfrm>
          <a:prstGeom prst="rect">
            <a:avLst/>
          </a:prstGeom>
          <a:ln>
            <a:solidFill>
              <a:srgbClr val="FFFF00"/>
            </a:solidFill>
          </a:ln>
          <a:effectLst>
            <a:outerShdw blurRad="292100" dist="139700" dir="2700000" algn="tl" rotWithShape="0">
              <a:srgbClr val="333333">
                <a:alpha val="65000"/>
              </a:srgbClr>
            </a:outerShdw>
          </a:effectLst>
        </p:spPr>
      </p:pic>
      <p:sp>
        <p:nvSpPr>
          <p:cNvPr id="4" name="TextBox 3"/>
          <p:cNvSpPr txBox="1"/>
          <p:nvPr/>
        </p:nvSpPr>
        <p:spPr>
          <a:xfrm>
            <a:off x="384523" y="2226497"/>
            <a:ext cx="6842736" cy="3970318"/>
          </a:xfrm>
          <a:prstGeom prst="rect">
            <a:avLst/>
          </a:prstGeom>
          <a:noFill/>
        </p:spPr>
        <p:txBody>
          <a:bodyPr wrap="square" rtlCol="0">
            <a:spAutoFit/>
          </a:bodyPr>
          <a:lstStyle/>
          <a:p>
            <a:pPr algn="just"/>
            <a:r>
              <a:rPr lang="en-US" sz="2800" dirty="0">
                <a:latin typeface="Arial Narrow" pitchFamily="34" charset="0"/>
              </a:rPr>
              <a:t>Thorough investigation into any workplace accident is necessary to help prevent recurrences. The Accident Investigation course will give you a broad understanding of the accident investigation process and its benefits. This course will equip your employees with the essential knowledge, skills and tools to conduct investigation and prevent costly recurrences.</a:t>
            </a:r>
          </a:p>
          <a:p>
            <a:pPr algn="just"/>
            <a:endParaRPr lang="en-US" sz="2800" dirty="0">
              <a:latin typeface="Arial Narrow" pitchFamily="34" charset="0"/>
            </a:endParaRPr>
          </a:p>
        </p:txBody>
      </p:sp>
      <p:pic>
        <p:nvPicPr>
          <p:cNvPr id="58" name="Picture 5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423977" y="60984"/>
            <a:ext cx="2355647" cy="900689"/>
          </a:xfrm>
          <a:prstGeom prst="rect">
            <a:avLst/>
          </a:prstGeom>
        </p:spPr>
      </p:pic>
    </p:spTree>
    <p:extLst>
      <p:ext uri="{BB962C8B-B14F-4D97-AF65-F5344CB8AC3E}">
        <p14:creationId xmlns:p14="http://schemas.microsoft.com/office/powerpoint/2010/main" xmlns="" val="1106966138"/>
      </p:ext>
    </p:extLst>
  </p:cSld>
  <p:clrMapOvr>
    <a:masterClrMapping/>
  </p:clrMapOvr>
  <p:transition spd="slow">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21625" y="0"/>
            <a:ext cx="4270375"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lumMod val="85000"/>
                  <a:lumOff val="15000"/>
                </a:schemeClr>
              </a:solidFill>
            </a:endParaRPr>
          </a:p>
        </p:txBody>
      </p:sp>
      <p:sp>
        <p:nvSpPr>
          <p:cNvPr id="19" name="TextBox 18"/>
          <p:cNvSpPr txBox="1"/>
          <p:nvPr/>
        </p:nvSpPr>
        <p:spPr>
          <a:xfrm>
            <a:off x="404947" y="1384663"/>
            <a:ext cx="4206241" cy="523220"/>
          </a:xfrm>
          <a:prstGeom prst="rect">
            <a:avLst/>
          </a:prstGeom>
          <a:noFill/>
        </p:spPr>
        <p:txBody>
          <a:bodyPr wrap="square" rtlCol="0">
            <a:spAutoFit/>
          </a:bodyPr>
          <a:lstStyle/>
          <a:p>
            <a:r>
              <a:rPr lang="en-US" sz="2800" b="1" dirty="0" smtClean="0">
                <a:latin typeface="Arial Narrow" pitchFamily="34" charset="0"/>
              </a:rPr>
              <a:t>IRCA Lead Auditing Course</a:t>
            </a:r>
            <a:endParaRPr lang="en-US" sz="2800" b="1" dirty="0">
              <a:latin typeface="Arial Narrow" pitchFamily="34" charset="0"/>
            </a:endParaRPr>
          </a:p>
        </p:txBody>
      </p:sp>
      <p:sp>
        <p:nvSpPr>
          <p:cNvPr id="20" name="TextBox 19"/>
          <p:cNvSpPr txBox="1"/>
          <p:nvPr/>
        </p:nvSpPr>
        <p:spPr>
          <a:xfrm>
            <a:off x="378823" y="2599508"/>
            <a:ext cx="7249886" cy="2062103"/>
          </a:xfrm>
          <a:prstGeom prst="rect">
            <a:avLst/>
          </a:prstGeom>
          <a:noFill/>
        </p:spPr>
        <p:txBody>
          <a:bodyPr wrap="square" rtlCol="0">
            <a:spAutoFit/>
          </a:bodyPr>
          <a:lstStyle/>
          <a:p>
            <a:r>
              <a:rPr lang="en-US" sz="3200" dirty="0" smtClean="0">
                <a:latin typeface="Arial Narrow" pitchFamily="34" charset="0"/>
              </a:rPr>
              <a:t> </a:t>
            </a:r>
            <a:r>
              <a:rPr lang="en-US" sz="3200" b="1" dirty="0" smtClean="0">
                <a:latin typeface="Arial Narrow" pitchFamily="34" charset="0"/>
              </a:rPr>
              <a:t>IRCA</a:t>
            </a:r>
            <a:r>
              <a:rPr lang="en-US" sz="3200" dirty="0" smtClean="0">
                <a:latin typeface="Arial Narrow" pitchFamily="34" charset="0"/>
              </a:rPr>
              <a:t> certified training can help candidates to demonstrate their competence as an auditor and go on to achieve professional recognition as an IRCA certified lead auditor.</a:t>
            </a:r>
            <a:endParaRPr lang="en-US" sz="3200" dirty="0"/>
          </a:p>
        </p:txBody>
      </p:sp>
      <p:grpSp>
        <p:nvGrpSpPr>
          <p:cNvPr id="22" name="Group 1"/>
          <p:cNvGrpSpPr>
            <a:grpSpLocks/>
          </p:cNvGrpSpPr>
          <p:nvPr/>
        </p:nvGrpSpPr>
        <p:grpSpPr bwMode="auto">
          <a:xfrm flipV="1">
            <a:off x="0" y="5818687"/>
            <a:ext cx="3267170" cy="843371"/>
            <a:chOff x="5167423" y="2519916"/>
            <a:chExt cx="5805377" cy="1499191"/>
          </a:xfrm>
          <a:effectLst>
            <a:glow rad="101600">
              <a:schemeClr val="accent2">
                <a:satMod val="175000"/>
                <a:alpha val="40000"/>
              </a:schemeClr>
            </a:glow>
          </a:effectLst>
        </p:grpSpPr>
        <p:sp>
          <p:nvSpPr>
            <p:cNvPr id="23" name="Rectangle 22"/>
            <p:cNvSpPr/>
            <p:nvPr/>
          </p:nvSpPr>
          <p:spPr>
            <a:xfrm>
              <a:off x="5167423" y="2519916"/>
              <a:ext cx="5805377" cy="149919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4" name="Group 25"/>
            <p:cNvGrpSpPr>
              <a:grpSpLocks/>
            </p:cNvGrpSpPr>
            <p:nvPr/>
          </p:nvGrpSpPr>
          <p:grpSpPr bwMode="auto">
            <a:xfrm>
              <a:off x="5602390" y="2869304"/>
              <a:ext cx="4935444" cy="646526"/>
              <a:chOff x="5559009" y="2766040"/>
              <a:chExt cx="4935444" cy="646526"/>
            </a:xfrm>
          </p:grpSpPr>
          <p:sp>
            <p:nvSpPr>
              <p:cNvPr id="25" name="TextBox 24"/>
              <p:cNvSpPr txBox="1"/>
              <p:nvPr/>
            </p:nvSpPr>
            <p:spPr>
              <a:xfrm>
                <a:off x="5559009" y="2766040"/>
                <a:ext cx="184727" cy="400268"/>
              </a:xfrm>
              <a:prstGeom prst="rect">
                <a:avLst/>
              </a:prstGeom>
              <a:noFill/>
            </p:spPr>
            <p:txBody>
              <a:bodyPr wrap="none">
                <a:spAutoFit/>
              </a:bodyPr>
              <a:lstStyle/>
              <a:p>
                <a:pPr eaLnBrk="1" fontAlgn="auto" hangingPunct="1">
                  <a:spcBef>
                    <a:spcPts val="0"/>
                  </a:spcBef>
                  <a:spcAft>
                    <a:spcPts val="0"/>
                  </a:spcAft>
                  <a:defRPr/>
                </a:pPr>
                <a:endParaRPr lang="en-US" sz="2000" b="1"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 name="TextBox 25"/>
              <p:cNvSpPr txBox="1"/>
              <p:nvPr/>
            </p:nvSpPr>
            <p:spPr>
              <a:xfrm>
                <a:off x="5559009" y="3166248"/>
                <a:ext cx="4935444" cy="246318"/>
              </a:xfrm>
              <a:prstGeom prst="rect">
                <a:avLst/>
              </a:prstGeom>
              <a:noFill/>
            </p:spPr>
            <p:txBody>
              <a:bodyPr>
                <a:spAutoFit/>
              </a:bodyPr>
              <a:lstStyle/>
              <a:p>
                <a:pPr algn="just" eaLnBrk="1" fontAlgn="auto" hangingPunct="1">
                  <a:spcBef>
                    <a:spcPts val="0"/>
                  </a:spcBef>
                  <a:spcAft>
                    <a:spcPts val="0"/>
                  </a:spcAft>
                  <a:defRPr/>
                </a:pPr>
                <a:endParaRPr lang="en-US" sz="10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grpSp>
      <p:sp>
        <p:nvSpPr>
          <p:cNvPr id="27" name="TextBox 26"/>
          <p:cNvSpPr txBox="1"/>
          <p:nvPr/>
        </p:nvSpPr>
        <p:spPr>
          <a:xfrm>
            <a:off x="182880" y="5903893"/>
            <a:ext cx="3135085" cy="954107"/>
          </a:xfrm>
          <a:prstGeom prst="rect">
            <a:avLst/>
          </a:prstGeom>
          <a:noFill/>
        </p:spPr>
        <p:txBody>
          <a:bodyPr wrap="square" rtlCol="0">
            <a:spAutoFit/>
          </a:bodyPr>
          <a:lstStyle/>
          <a:p>
            <a:r>
              <a:rPr lang="en-US" sz="2800" dirty="0" smtClean="0">
                <a:solidFill>
                  <a:schemeClr val="bg1"/>
                </a:solidFill>
                <a:latin typeface="Arial Narrow" pitchFamily="34" charset="0"/>
              </a:rPr>
              <a:t>Training Courses</a:t>
            </a:r>
            <a:endParaRPr lang="en-US" sz="2800" dirty="0" smtClean="0">
              <a:latin typeface="Arial Narrow" pitchFamily="34" charset="0"/>
            </a:endParaRPr>
          </a:p>
          <a:p>
            <a:endParaRPr lang="en-US" sz="2800" dirty="0"/>
          </a:p>
        </p:txBody>
      </p:sp>
      <p:pic>
        <p:nvPicPr>
          <p:cNvPr id="28" name="Picture 2" descr="G:\TODAY TASK\PPT\ppT_lead-aiditor.jpg"/>
          <p:cNvPicPr>
            <a:picLocks noChangeAspect="1" noChangeArrowheads="1"/>
          </p:cNvPicPr>
          <p:nvPr/>
        </p:nvPicPr>
        <p:blipFill>
          <a:blip r:embed="rId2" cstate="print"/>
          <a:srcRect/>
          <a:stretch>
            <a:fillRect/>
          </a:stretch>
        </p:blipFill>
        <p:spPr bwMode="auto">
          <a:xfrm>
            <a:off x="7876903" y="1211689"/>
            <a:ext cx="4315097" cy="5646311"/>
          </a:xfrm>
          <a:prstGeom prst="rect">
            <a:avLst/>
          </a:prstGeom>
          <a:noFill/>
        </p:spPr>
      </p:pic>
      <p:grpSp>
        <p:nvGrpSpPr>
          <p:cNvPr id="29" name="Group 28"/>
          <p:cNvGrpSpPr/>
          <p:nvPr/>
        </p:nvGrpSpPr>
        <p:grpSpPr>
          <a:xfrm rot="17083679" flipH="1">
            <a:off x="6089314" y="4100562"/>
            <a:ext cx="2796632" cy="1429345"/>
            <a:chOff x="411292" y="3262595"/>
            <a:chExt cx="3351815" cy="1799791"/>
          </a:xfrm>
          <a:solidFill>
            <a:schemeClr val="accent2">
              <a:lumMod val="75000"/>
            </a:schemeClr>
          </a:solidFill>
        </p:grpSpPr>
        <p:sp>
          <p:nvSpPr>
            <p:cNvPr id="30" name="Diamond 29"/>
            <p:cNvSpPr/>
            <p:nvPr/>
          </p:nvSpPr>
          <p:spPr>
            <a:xfrm>
              <a:off x="2220562" y="3358704"/>
              <a:ext cx="1542545" cy="1542545"/>
            </a:xfrm>
            <a:prstGeom prst="diamond">
              <a:avLst/>
            </a:prstGeom>
            <a:grpFill/>
            <a:ln w="1270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rPr>
                <a:t> </a:t>
              </a:r>
              <a:endParaRPr kumimoji="0" lang="pl-PL" sz="1800" b="0" i="0" u="none" strike="noStrike" kern="0" cap="none" spc="0" normalizeH="0" baseline="0" noProof="0" dirty="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31" name="Diamond 30"/>
            <p:cNvSpPr/>
            <p:nvPr/>
          </p:nvSpPr>
          <p:spPr>
            <a:xfrm>
              <a:off x="1791893" y="4128518"/>
              <a:ext cx="870286" cy="870286"/>
            </a:xfrm>
            <a:prstGeom prst="diamond">
              <a:avLst/>
            </a:prstGeom>
            <a:grpFill/>
            <a:ln w="1270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32" name="Diamond 31"/>
            <p:cNvSpPr/>
            <p:nvPr/>
          </p:nvSpPr>
          <p:spPr>
            <a:xfrm>
              <a:off x="1797948" y="3262595"/>
              <a:ext cx="870286" cy="870286"/>
            </a:xfrm>
            <a:prstGeom prst="diamond">
              <a:avLst/>
            </a:prstGeom>
            <a:grpFill/>
            <a:ln w="1270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33" name="Diamond 32"/>
            <p:cNvSpPr/>
            <p:nvPr/>
          </p:nvSpPr>
          <p:spPr>
            <a:xfrm>
              <a:off x="1548585" y="4563661"/>
              <a:ext cx="498725" cy="498725"/>
            </a:xfrm>
            <a:prstGeom prst="diamond">
              <a:avLst/>
            </a:prstGeom>
            <a:grpFill/>
            <a:ln w="1270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34" name="Diamond 33"/>
            <p:cNvSpPr/>
            <p:nvPr/>
          </p:nvSpPr>
          <p:spPr>
            <a:xfrm>
              <a:off x="1424532" y="4558615"/>
              <a:ext cx="250876" cy="250876"/>
            </a:xfrm>
            <a:prstGeom prst="diamond">
              <a:avLst/>
            </a:prstGeom>
            <a:grpFill/>
            <a:ln w="1270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35" name="Diamond 34"/>
            <p:cNvSpPr/>
            <p:nvPr/>
          </p:nvSpPr>
          <p:spPr>
            <a:xfrm>
              <a:off x="808505" y="4585552"/>
              <a:ext cx="315697" cy="315697"/>
            </a:xfrm>
            <a:prstGeom prst="diamond">
              <a:avLst/>
            </a:prstGeom>
            <a:grpFill/>
            <a:ln w="1270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36" name="Diamond 35"/>
            <p:cNvSpPr/>
            <p:nvPr/>
          </p:nvSpPr>
          <p:spPr>
            <a:xfrm>
              <a:off x="411292" y="4805268"/>
              <a:ext cx="191961" cy="191961"/>
            </a:xfrm>
            <a:prstGeom prst="diamond">
              <a:avLst/>
            </a:prstGeom>
            <a:grpFill/>
            <a:ln w="1270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37" name="Rectangle 36"/>
          <p:cNvSpPr/>
          <p:nvPr/>
        </p:nvSpPr>
        <p:spPr>
          <a:xfrm rot="5400000">
            <a:off x="2048869" y="-1465295"/>
            <a:ext cx="966398" cy="4315000"/>
          </a:xfrm>
          <a:prstGeom prst="rect">
            <a:avLst/>
          </a:prstGeom>
          <a:solidFill>
            <a:schemeClr val="accent2">
              <a:lumMod val="75000"/>
            </a:schemeClr>
          </a:solid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sysClr val="window" lastClr="FFFFFF"/>
              </a:solidFill>
              <a:effectLst/>
              <a:uLnTx/>
              <a:uFillTx/>
              <a:latin typeface="Ubuntu" panose="020B0504030602030204" pitchFamily="34" charset="0"/>
              <a:ea typeface="+mn-ea"/>
              <a:cs typeface="+mn-cs"/>
            </a:endParaRPr>
          </a:p>
        </p:txBody>
      </p:sp>
      <p:grpSp>
        <p:nvGrpSpPr>
          <p:cNvPr id="38" name="Group 37"/>
          <p:cNvGrpSpPr/>
          <p:nvPr/>
        </p:nvGrpSpPr>
        <p:grpSpPr>
          <a:xfrm>
            <a:off x="45209" y="0"/>
            <a:ext cx="664894" cy="971457"/>
            <a:chOff x="45210" y="-445712"/>
            <a:chExt cx="664894" cy="971457"/>
          </a:xfrm>
          <a:solidFill>
            <a:schemeClr val="accent2">
              <a:lumMod val="75000"/>
            </a:schemeClr>
          </a:solidFill>
          <a:effectLst>
            <a:outerShdw blurRad="50800" dist="38100" dir="2700000" algn="tl" rotWithShape="0">
              <a:prstClr val="black">
                <a:alpha val="40000"/>
              </a:prstClr>
            </a:outerShdw>
          </a:effectLst>
        </p:grpSpPr>
        <p:grpSp>
          <p:nvGrpSpPr>
            <p:cNvPr id="39" name="Group 6"/>
            <p:cNvGrpSpPr/>
            <p:nvPr/>
          </p:nvGrpSpPr>
          <p:grpSpPr>
            <a:xfrm rot="5400000">
              <a:off x="-56578" y="-343924"/>
              <a:ext cx="868469" cy="664894"/>
              <a:chOff x="-21517" y="805914"/>
              <a:chExt cx="1430459" cy="1095151"/>
            </a:xfrm>
            <a:grpFill/>
          </p:grpSpPr>
          <p:sp>
            <p:nvSpPr>
              <p:cNvPr id="41" name="Diamond 40"/>
              <p:cNvSpPr/>
              <p:nvPr/>
            </p:nvSpPr>
            <p:spPr>
              <a:xfrm rot="5400000">
                <a:off x="-21518" y="805915"/>
                <a:ext cx="1095151" cy="1095150"/>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42" name="Diamond 41"/>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40" name="Diamond 39"/>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grpSp>
        <p:nvGrpSpPr>
          <p:cNvPr id="43" name="Group 42"/>
          <p:cNvGrpSpPr/>
          <p:nvPr/>
        </p:nvGrpSpPr>
        <p:grpSpPr>
          <a:xfrm>
            <a:off x="4283167" y="574766"/>
            <a:ext cx="710104" cy="958393"/>
            <a:chOff x="91441" y="-432648"/>
            <a:chExt cx="710104" cy="958393"/>
          </a:xfrm>
          <a:solidFill>
            <a:schemeClr val="accent2">
              <a:lumMod val="75000"/>
            </a:schemeClr>
          </a:solidFill>
          <a:effectLst>
            <a:outerShdw blurRad="50800" dist="38100" dir="5400000" algn="t" rotWithShape="0">
              <a:prstClr val="black">
                <a:alpha val="40000"/>
              </a:prstClr>
            </a:outerShdw>
          </a:effectLst>
        </p:grpSpPr>
        <p:grpSp>
          <p:nvGrpSpPr>
            <p:cNvPr id="44" name="Group 6"/>
            <p:cNvGrpSpPr/>
            <p:nvPr/>
          </p:nvGrpSpPr>
          <p:grpSpPr>
            <a:xfrm rot="5400000">
              <a:off x="18790" y="-359997"/>
              <a:ext cx="855405" cy="710104"/>
              <a:chOff x="0" y="655300"/>
              <a:chExt cx="1408942" cy="1169615"/>
            </a:xfrm>
            <a:grpFill/>
          </p:grpSpPr>
          <p:sp>
            <p:nvSpPr>
              <p:cNvPr id="46" name="Diamond 45"/>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47" name="Diamond 46"/>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45" name="Diamond 44"/>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48" name="Rectangle 47"/>
          <p:cNvSpPr/>
          <p:nvPr/>
        </p:nvSpPr>
        <p:spPr>
          <a:xfrm>
            <a:off x="758049" y="435820"/>
            <a:ext cx="3605474" cy="584775"/>
          </a:xfrm>
          <a:prstGeom prst="rect">
            <a:avLst/>
          </a:prstGeom>
        </p:spPr>
        <p:txBody>
          <a:bodyPr wrap="none">
            <a:spAutoFit/>
          </a:bodyPr>
          <a:lstStyle/>
          <a:p>
            <a:r>
              <a:rPr lang="en-US" sz="3200" b="1" dirty="0" smtClean="0">
                <a:solidFill>
                  <a:schemeClr val="bg1"/>
                </a:solidFill>
                <a:effectLst>
                  <a:outerShdw blurRad="38100" dist="38100" dir="2700000" algn="tl">
                    <a:srgbClr val="000000">
                      <a:alpha val="43137"/>
                    </a:srgbClr>
                  </a:outerShdw>
                </a:effectLst>
              </a:rPr>
              <a:t>Green World Group </a:t>
            </a:r>
            <a:endParaRPr lang="en-US" sz="3200" b="1" dirty="0">
              <a:solidFill>
                <a:schemeClr val="bg1"/>
              </a:solidFill>
              <a:effectLst>
                <a:outerShdw blurRad="38100" dist="38100" dir="2700000" algn="tl">
                  <a:srgbClr val="000000">
                    <a:alpha val="43137"/>
                  </a:srgbClr>
                </a:outerShdw>
              </a:effectLst>
            </a:endParaRPr>
          </a:p>
        </p:txBody>
      </p:sp>
      <p:pic>
        <p:nvPicPr>
          <p:cNvPr id="50" name="Picture 4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423977" y="60984"/>
            <a:ext cx="2355647" cy="900689"/>
          </a:xfrm>
          <a:prstGeom prst="rect">
            <a:avLst/>
          </a:prstGeom>
        </p:spPr>
      </p:pic>
    </p:spTree>
  </p:cSld>
  <p:clrMapOvr>
    <a:masterClrMapping/>
  </p:clrMapOvr>
  <p:transition spd="slow">
    <p:wipe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p:cNvSpPr txBox="1"/>
          <p:nvPr/>
        </p:nvSpPr>
        <p:spPr>
          <a:xfrm>
            <a:off x="404947" y="1384663"/>
            <a:ext cx="11521442" cy="1015663"/>
          </a:xfrm>
          <a:prstGeom prst="rect">
            <a:avLst/>
          </a:prstGeom>
          <a:noFill/>
        </p:spPr>
        <p:txBody>
          <a:bodyPr wrap="square" rtlCol="0">
            <a:spAutoFit/>
          </a:bodyPr>
          <a:lstStyle/>
          <a:p>
            <a:r>
              <a:rPr lang="en-US" sz="3600" b="1" dirty="0">
                <a:cs typeface="Arial" pitchFamily="34" charset="0"/>
              </a:rPr>
              <a:t> </a:t>
            </a:r>
            <a:r>
              <a:rPr lang="en-US" sz="3600" b="1" dirty="0" smtClean="0">
                <a:latin typeface="Arial Narrow" pitchFamily="34" charset="0"/>
                <a:cs typeface="Arial" pitchFamily="34" charset="0"/>
              </a:rPr>
              <a:t>W</a:t>
            </a:r>
            <a:r>
              <a:rPr lang="en-US" sz="2800" b="1" dirty="0" smtClean="0">
                <a:latin typeface="Arial Narrow" pitchFamily="34" charset="0"/>
                <a:cs typeface="Arial" pitchFamily="34" charset="0"/>
              </a:rPr>
              <a:t>elcome to The In-House Training Company.  We work across the country.</a:t>
            </a:r>
          </a:p>
          <a:p>
            <a:endParaRPr lang="en-US" sz="2400" b="1" dirty="0"/>
          </a:p>
        </p:txBody>
      </p:sp>
      <p:pic>
        <p:nvPicPr>
          <p:cNvPr id="53" name="Picture 2" descr="E:\Umesh\Task\2014\ppt\images\inhouse_training.png"/>
          <p:cNvPicPr>
            <a:picLocks noChangeAspect="1" noChangeArrowheads="1"/>
          </p:cNvPicPr>
          <p:nvPr/>
        </p:nvPicPr>
        <p:blipFill>
          <a:blip r:embed="rId2" cstate="print"/>
          <a:srcRect/>
          <a:stretch>
            <a:fillRect/>
          </a:stretch>
        </p:blipFill>
        <p:spPr bwMode="auto">
          <a:xfrm>
            <a:off x="0" y="2050869"/>
            <a:ext cx="5101046" cy="3540034"/>
          </a:xfrm>
          <a:prstGeom prst="rect">
            <a:avLst/>
          </a:prstGeom>
          <a:noFill/>
          <a:ln>
            <a:solidFill>
              <a:srgbClr val="FFFF00"/>
            </a:solidFill>
          </a:ln>
        </p:spPr>
      </p:pic>
      <p:sp>
        <p:nvSpPr>
          <p:cNvPr id="54" name="TextBox 53"/>
          <p:cNvSpPr txBox="1"/>
          <p:nvPr/>
        </p:nvSpPr>
        <p:spPr>
          <a:xfrm>
            <a:off x="5360125" y="2181497"/>
            <a:ext cx="6831875" cy="3970318"/>
          </a:xfrm>
          <a:prstGeom prst="rect">
            <a:avLst/>
          </a:prstGeom>
          <a:noFill/>
        </p:spPr>
        <p:txBody>
          <a:bodyPr wrap="square" rtlCol="0">
            <a:spAutoFit/>
          </a:bodyPr>
          <a:lstStyle/>
          <a:p>
            <a:r>
              <a:rPr lang="en-US" sz="2800" dirty="0" smtClean="0">
                <a:latin typeface="Arial Narrow" pitchFamily="34" charset="0"/>
              </a:rPr>
              <a:t>The cost protecting benefits of offering Training In-House can be so great, reducing employee travel time, travel expenses and time away from your employees tasks at hand, most organizations find the choice of offering training on-site is the most effective way to get in touch with an even greater number of employees without the involved time and  money.</a:t>
            </a:r>
          </a:p>
          <a:p>
            <a:endParaRPr lang="en-US" sz="2800" dirty="0"/>
          </a:p>
        </p:txBody>
      </p:sp>
      <p:grpSp>
        <p:nvGrpSpPr>
          <p:cNvPr id="55" name="Group 54"/>
          <p:cNvGrpSpPr/>
          <p:nvPr/>
        </p:nvGrpSpPr>
        <p:grpSpPr>
          <a:xfrm>
            <a:off x="8672562" y="5159829"/>
            <a:ext cx="3519438" cy="1698171"/>
            <a:chOff x="411292" y="3262595"/>
            <a:chExt cx="3351815" cy="1799791"/>
          </a:xfrm>
          <a:solidFill>
            <a:schemeClr val="accent2">
              <a:lumMod val="75000"/>
            </a:schemeClr>
          </a:solidFill>
        </p:grpSpPr>
        <p:sp>
          <p:nvSpPr>
            <p:cNvPr id="56" name="Diamond 55"/>
            <p:cNvSpPr/>
            <p:nvPr/>
          </p:nvSpPr>
          <p:spPr>
            <a:xfrm>
              <a:off x="2220562" y="3358704"/>
              <a:ext cx="1542545" cy="154254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rPr>
                <a:t> </a:t>
              </a:r>
              <a:endParaRPr kumimoji="0" lang="pl-PL" sz="1800" b="0" i="0" u="none" strike="noStrike" kern="0" cap="none" spc="0" normalizeH="0" baseline="0" noProof="0" dirty="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57" name="Diamond 56"/>
            <p:cNvSpPr/>
            <p:nvPr/>
          </p:nvSpPr>
          <p:spPr>
            <a:xfrm>
              <a:off x="1791893" y="4128518"/>
              <a:ext cx="870286" cy="870286"/>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58" name="Diamond 57"/>
            <p:cNvSpPr/>
            <p:nvPr/>
          </p:nvSpPr>
          <p:spPr>
            <a:xfrm>
              <a:off x="1797948" y="3262595"/>
              <a:ext cx="870286" cy="870286"/>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59" name="Diamond 58"/>
            <p:cNvSpPr/>
            <p:nvPr/>
          </p:nvSpPr>
          <p:spPr>
            <a:xfrm>
              <a:off x="1548585" y="4563661"/>
              <a:ext cx="498725" cy="49872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60" name="Diamond 59"/>
            <p:cNvSpPr/>
            <p:nvPr/>
          </p:nvSpPr>
          <p:spPr>
            <a:xfrm>
              <a:off x="1424532" y="4558615"/>
              <a:ext cx="250876" cy="250876"/>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61" name="Diamond 60"/>
            <p:cNvSpPr/>
            <p:nvPr/>
          </p:nvSpPr>
          <p:spPr>
            <a:xfrm>
              <a:off x="808505" y="4585552"/>
              <a:ext cx="315697" cy="31569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62" name="Diamond 61"/>
            <p:cNvSpPr/>
            <p:nvPr/>
          </p:nvSpPr>
          <p:spPr>
            <a:xfrm>
              <a:off x="411292" y="4805268"/>
              <a:ext cx="191961" cy="191961"/>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27" name="Rectangle 26"/>
          <p:cNvSpPr/>
          <p:nvPr/>
        </p:nvSpPr>
        <p:spPr>
          <a:xfrm rot="5400000">
            <a:off x="2048869" y="-1465295"/>
            <a:ext cx="966398" cy="4315000"/>
          </a:xfrm>
          <a:prstGeom prst="rect">
            <a:avLst/>
          </a:prstGeom>
          <a:solidFill>
            <a:schemeClr val="accent2">
              <a:lumMod val="75000"/>
            </a:schemeClr>
          </a:solid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sysClr val="window" lastClr="FFFFFF"/>
              </a:solidFill>
              <a:effectLst/>
              <a:uLnTx/>
              <a:uFillTx/>
              <a:latin typeface="Ubuntu" panose="020B0504030602030204" pitchFamily="34" charset="0"/>
              <a:ea typeface="+mn-ea"/>
              <a:cs typeface="+mn-cs"/>
            </a:endParaRPr>
          </a:p>
        </p:txBody>
      </p:sp>
      <p:grpSp>
        <p:nvGrpSpPr>
          <p:cNvPr id="28" name="Group 27"/>
          <p:cNvGrpSpPr/>
          <p:nvPr/>
        </p:nvGrpSpPr>
        <p:grpSpPr>
          <a:xfrm>
            <a:off x="45209" y="0"/>
            <a:ext cx="664894" cy="971457"/>
            <a:chOff x="45210" y="-445712"/>
            <a:chExt cx="664894" cy="971457"/>
          </a:xfrm>
          <a:solidFill>
            <a:schemeClr val="accent2">
              <a:lumMod val="75000"/>
            </a:schemeClr>
          </a:solidFill>
          <a:effectLst>
            <a:outerShdw blurRad="50800" dist="38100" dir="2700000" algn="tl" rotWithShape="0">
              <a:prstClr val="black">
                <a:alpha val="40000"/>
              </a:prstClr>
            </a:outerShdw>
          </a:effectLst>
        </p:grpSpPr>
        <p:grpSp>
          <p:nvGrpSpPr>
            <p:cNvPr id="29" name="Group 6"/>
            <p:cNvGrpSpPr/>
            <p:nvPr/>
          </p:nvGrpSpPr>
          <p:grpSpPr>
            <a:xfrm rot="5400000">
              <a:off x="-56578" y="-343924"/>
              <a:ext cx="868469" cy="664894"/>
              <a:chOff x="-21517" y="805914"/>
              <a:chExt cx="1430459" cy="1095151"/>
            </a:xfrm>
            <a:grpFill/>
          </p:grpSpPr>
          <p:sp>
            <p:nvSpPr>
              <p:cNvPr id="46" name="Diamond 45"/>
              <p:cNvSpPr/>
              <p:nvPr/>
            </p:nvSpPr>
            <p:spPr>
              <a:xfrm rot="5400000">
                <a:off x="-21518" y="805915"/>
                <a:ext cx="1095151" cy="1095150"/>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47" name="Diamond 46"/>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45" name="Diamond 44"/>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grpSp>
        <p:nvGrpSpPr>
          <p:cNvPr id="48" name="Group 47"/>
          <p:cNvGrpSpPr/>
          <p:nvPr/>
        </p:nvGrpSpPr>
        <p:grpSpPr>
          <a:xfrm>
            <a:off x="4283167" y="574766"/>
            <a:ext cx="710104" cy="958393"/>
            <a:chOff x="91441" y="-432648"/>
            <a:chExt cx="710104" cy="958393"/>
          </a:xfrm>
          <a:solidFill>
            <a:schemeClr val="accent2">
              <a:lumMod val="75000"/>
            </a:schemeClr>
          </a:solidFill>
          <a:effectLst>
            <a:outerShdw blurRad="50800" dist="38100" dir="5400000" algn="t" rotWithShape="0">
              <a:prstClr val="black">
                <a:alpha val="40000"/>
              </a:prstClr>
            </a:outerShdw>
          </a:effectLst>
        </p:grpSpPr>
        <p:grpSp>
          <p:nvGrpSpPr>
            <p:cNvPr id="49" name="Group 6"/>
            <p:cNvGrpSpPr/>
            <p:nvPr/>
          </p:nvGrpSpPr>
          <p:grpSpPr>
            <a:xfrm rot="5400000">
              <a:off x="18790" y="-359997"/>
              <a:ext cx="855405" cy="710104"/>
              <a:chOff x="0" y="655300"/>
              <a:chExt cx="1408942" cy="1169615"/>
            </a:xfrm>
            <a:grpFill/>
          </p:grpSpPr>
          <p:sp>
            <p:nvSpPr>
              <p:cNvPr id="51" name="Diamond 50"/>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52" name="Diamond 51"/>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50" name="Diamond 49"/>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63" name="Rectangle 62"/>
          <p:cNvSpPr/>
          <p:nvPr/>
        </p:nvSpPr>
        <p:spPr>
          <a:xfrm>
            <a:off x="758049" y="435820"/>
            <a:ext cx="3605474" cy="584775"/>
          </a:xfrm>
          <a:prstGeom prst="rect">
            <a:avLst/>
          </a:prstGeom>
        </p:spPr>
        <p:txBody>
          <a:bodyPr wrap="none">
            <a:spAutoFit/>
          </a:bodyPr>
          <a:lstStyle/>
          <a:p>
            <a:r>
              <a:rPr lang="en-US" sz="3200" b="1" dirty="0" smtClean="0">
                <a:solidFill>
                  <a:schemeClr val="bg1"/>
                </a:solidFill>
                <a:effectLst>
                  <a:outerShdw blurRad="38100" dist="38100" dir="2700000" algn="tl">
                    <a:srgbClr val="000000">
                      <a:alpha val="43137"/>
                    </a:srgbClr>
                  </a:outerShdw>
                </a:effectLst>
              </a:rPr>
              <a:t>Green World Group </a:t>
            </a:r>
            <a:endParaRPr lang="en-US" sz="3200" b="1" dirty="0">
              <a:solidFill>
                <a:schemeClr val="bg1"/>
              </a:solidFill>
              <a:effectLst>
                <a:outerShdw blurRad="38100" dist="38100" dir="2700000" algn="tl">
                  <a:srgbClr val="000000">
                    <a:alpha val="43137"/>
                  </a:srgbClr>
                </a:outerShdw>
              </a:effectLst>
            </a:endParaRPr>
          </a:p>
        </p:txBody>
      </p:sp>
      <p:pic>
        <p:nvPicPr>
          <p:cNvPr id="30" name="Picture 2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423977" y="60984"/>
            <a:ext cx="2355647" cy="900689"/>
          </a:xfrm>
          <a:prstGeom prst="rect">
            <a:avLst/>
          </a:prstGeom>
        </p:spPr>
      </p:pic>
    </p:spTree>
  </p:cSld>
  <p:clrMapOvr>
    <a:masterClrMapping/>
  </p:clrMapOvr>
  <p:transition spd="slow" advClick="0">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5400000">
            <a:off x="2048869" y="-1465295"/>
            <a:ext cx="966398" cy="4315000"/>
          </a:xfrm>
          <a:prstGeom prst="rect">
            <a:avLst/>
          </a:prstGeom>
          <a:solidFill>
            <a:schemeClr val="accent2">
              <a:lumMod val="75000"/>
            </a:schemeClr>
          </a:solid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sysClr val="window" lastClr="FFFFFF"/>
              </a:solidFill>
              <a:effectLst/>
              <a:uLnTx/>
              <a:uFillTx/>
              <a:latin typeface="Ubuntu" panose="020B0504030602030204" pitchFamily="34" charset="0"/>
              <a:ea typeface="+mn-ea"/>
              <a:cs typeface="+mn-cs"/>
            </a:endParaRPr>
          </a:p>
        </p:txBody>
      </p:sp>
      <p:grpSp>
        <p:nvGrpSpPr>
          <p:cNvPr id="7" name="Group 6"/>
          <p:cNvGrpSpPr/>
          <p:nvPr/>
        </p:nvGrpSpPr>
        <p:grpSpPr>
          <a:xfrm>
            <a:off x="45209" y="0"/>
            <a:ext cx="664894" cy="971457"/>
            <a:chOff x="45210" y="-445712"/>
            <a:chExt cx="664894" cy="971457"/>
          </a:xfrm>
          <a:solidFill>
            <a:schemeClr val="accent2">
              <a:lumMod val="75000"/>
            </a:schemeClr>
          </a:solidFill>
          <a:effectLst>
            <a:outerShdw blurRad="50800" dist="38100" dir="2700000" algn="tl" rotWithShape="0">
              <a:prstClr val="black">
                <a:alpha val="40000"/>
              </a:prstClr>
            </a:outerShdw>
          </a:effectLst>
        </p:grpSpPr>
        <p:grpSp>
          <p:nvGrpSpPr>
            <p:cNvPr id="8" name="Group 6"/>
            <p:cNvGrpSpPr/>
            <p:nvPr/>
          </p:nvGrpSpPr>
          <p:grpSpPr>
            <a:xfrm rot="5400000">
              <a:off x="-56578" y="-343924"/>
              <a:ext cx="868469" cy="664894"/>
              <a:chOff x="-21517" y="805914"/>
              <a:chExt cx="1430459" cy="1095151"/>
            </a:xfrm>
            <a:grpFill/>
          </p:grpSpPr>
          <p:sp>
            <p:nvSpPr>
              <p:cNvPr id="10" name="Diamond 9"/>
              <p:cNvSpPr/>
              <p:nvPr/>
            </p:nvSpPr>
            <p:spPr>
              <a:xfrm rot="5400000">
                <a:off x="-21518" y="805915"/>
                <a:ext cx="1095151" cy="1095150"/>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11" name="Diamond 10"/>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9" name="Diamond 8"/>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grpSp>
        <p:nvGrpSpPr>
          <p:cNvPr id="12" name="Group 11"/>
          <p:cNvGrpSpPr/>
          <p:nvPr/>
        </p:nvGrpSpPr>
        <p:grpSpPr>
          <a:xfrm>
            <a:off x="4283167" y="574766"/>
            <a:ext cx="710104" cy="958393"/>
            <a:chOff x="91441" y="-432648"/>
            <a:chExt cx="710104" cy="958393"/>
          </a:xfrm>
          <a:solidFill>
            <a:schemeClr val="accent2">
              <a:lumMod val="75000"/>
            </a:schemeClr>
          </a:solidFill>
          <a:effectLst>
            <a:outerShdw blurRad="50800" dist="38100" dir="5400000" algn="t" rotWithShape="0">
              <a:prstClr val="black">
                <a:alpha val="40000"/>
              </a:prstClr>
            </a:outerShdw>
          </a:effectLst>
        </p:grpSpPr>
        <p:grpSp>
          <p:nvGrpSpPr>
            <p:cNvPr id="13" name="Group 6"/>
            <p:cNvGrpSpPr/>
            <p:nvPr/>
          </p:nvGrpSpPr>
          <p:grpSpPr>
            <a:xfrm rot="5400000">
              <a:off x="18790" y="-359997"/>
              <a:ext cx="855405" cy="710104"/>
              <a:chOff x="0" y="655300"/>
              <a:chExt cx="1408942" cy="1169615"/>
            </a:xfrm>
            <a:grpFill/>
          </p:grpSpPr>
          <p:sp>
            <p:nvSpPr>
              <p:cNvPr id="15" name="Diamond 14"/>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16" name="Diamond 15"/>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14" name="Diamond 13"/>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17" name="Rectangle 16"/>
          <p:cNvSpPr/>
          <p:nvPr/>
        </p:nvSpPr>
        <p:spPr>
          <a:xfrm>
            <a:off x="758049" y="435820"/>
            <a:ext cx="3605474" cy="584775"/>
          </a:xfrm>
          <a:prstGeom prst="rect">
            <a:avLst/>
          </a:prstGeom>
        </p:spPr>
        <p:txBody>
          <a:bodyPr wrap="none">
            <a:spAutoFit/>
          </a:bodyPr>
          <a:lstStyle/>
          <a:p>
            <a:r>
              <a:rPr lang="en-US" sz="3200" b="1" dirty="0" smtClean="0">
                <a:solidFill>
                  <a:schemeClr val="bg1"/>
                </a:solidFill>
                <a:effectLst>
                  <a:outerShdw blurRad="38100" dist="38100" dir="2700000" algn="tl">
                    <a:srgbClr val="000000">
                      <a:alpha val="43137"/>
                    </a:srgbClr>
                  </a:outerShdw>
                </a:effectLst>
              </a:rPr>
              <a:t>Green World Group </a:t>
            </a:r>
            <a:endParaRPr lang="en-US" sz="3200" b="1" dirty="0">
              <a:solidFill>
                <a:schemeClr val="bg1"/>
              </a:solidFill>
              <a:effectLst>
                <a:outerShdw blurRad="38100" dist="38100" dir="2700000" algn="tl">
                  <a:srgbClr val="000000">
                    <a:alpha val="43137"/>
                  </a:srgbClr>
                </a:outerShdw>
              </a:effectLst>
            </a:endParaRPr>
          </a:p>
        </p:txBody>
      </p:sp>
      <p:sp>
        <p:nvSpPr>
          <p:cNvPr id="19" name="TextBox 18"/>
          <p:cNvSpPr txBox="1"/>
          <p:nvPr/>
        </p:nvSpPr>
        <p:spPr>
          <a:xfrm>
            <a:off x="384523" y="1586947"/>
            <a:ext cx="11358985" cy="3724096"/>
          </a:xfrm>
          <a:prstGeom prst="rect">
            <a:avLst/>
          </a:prstGeom>
          <a:noFill/>
        </p:spPr>
        <p:txBody>
          <a:bodyPr wrap="square" rtlCol="0">
            <a:spAutoFit/>
          </a:bodyPr>
          <a:lstStyle/>
          <a:p>
            <a:r>
              <a:rPr lang="en-US" sz="3200" b="1" dirty="0">
                <a:latin typeface="Arial Narrow" pitchFamily="34" charset="0"/>
              </a:rPr>
              <a:t>Trainers </a:t>
            </a:r>
            <a:r>
              <a:rPr lang="en-US" sz="3200" b="1" dirty="0" smtClean="0">
                <a:latin typeface="Arial Narrow" pitchFamily="34" charset="0"/>
              </a:rPr>
              <a:t>Profile</a:t>
            </a:r>
            <a:endParaRPr lang="en-US" sz="3200" b="1" dirty="0">
              <a:latin typeface="Arial Narrow" pitchFamily="34" charset="0"/>
            </a:endParaRPr>
          </a:p>
          <a:p>
            <a:r>
              <a:rPr lang="en-US" sz="4400" dirty="0" smtClean="0">
                <a:latin typeface="Arial Narrow" pitchFamily="34" charset="0"/>
              </a:rPr>
              <a:t>O</a:t>
            </a:r>
            <a:r>
              <a:rPr lang="en-US" sz="3200" dirty="0" smtClean="0">
                <a:latin typeface="Arial Narrow" pitchFamily="34" charset="0"/>
              </a:rPr>
              <a:t>ur </a:t>
            </a:r>
            <a:r>
              <a:rPr lang="en-US" sz="3200" dirty="0">
                <a:latin typeface="Arial Narrow" pitchFamily="34" charset="0"/>
              </a:rPr>
              <a:t>trainer profiles range from a vast working experience in the field of Oil &amp; Gas, Airline industry, and corporate oil giants in the likes of Shell, BP, SBM Offshore</a:t>
            </a:r>
            <a:r>
              <a:rPr lang="en-US" sz="3200" dirty="0" smtClean="0">
                <a:latin typeface="Arial Narrow" pitchFamily="34" charset="0"/>
              </a:rPr>
              <a:t>.</a:t>
            </a:r>
          </a:p>
          <a:p>
            <a:endParaRPr lang="en-US" sz="3200" dirty="0" smtClean="0">
              <a:latin typeface="Arial Narrow" pitchFamily="34" charset="0"/>
            </a:endParaRPr>
          </a:p>
          <a:p>
            <a:r>
              <a:rPr lang="en-US" sz="3200" b="1" dirty="0" smtClean="0">
                <a:latin typeface="Arial Narrow" pitchFamily="34" charset="0"/>
              </a:rPr>
              <a:t>Trainers </a:t>
            </a:r>
            <a:r>
              <a:rPr lang="en-US" sz="3200" b="1" dirty="0">
                <a:latin typeface="Arial Narrow" pitchFamily="34" charset="0"/>
              </a:rPr>
              <a:t>Nationality</a:t>
            </a:r>
          </a:p>
          <a:p>
            <a:r>
              <a:rPr lang="en-US" sz="3200" dirty="0">
                <a:latin typeface="Arial Narrow" pitchFamily="34" charset="0"/>
              </a:rPr>
              <a:t>Indian, Pakistani, Saudi Arabians</a:t>
            </a:r>
          </a:p>
        </p:txBody>
      </p:sp>
      <p:pic>
        <p:nvPicPr>
          <p:cNvPr id="21" name="Picture 2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423977" y="60984"/>
            <a:ext cx="2355647" cy="900689"/>
          </a:xfrm>
          <a:prstGeom prst="rect">
            <a:avLst/>
          </a:prstGeom>
        </p:spPr>
      </p:pic>
    </p:spTree>
    <p:extLst>
      <p:ext uri="{BB962C8B-B14F-4D97-AF65-F5344CB8AC3E}">
        <p14:creationId xmlns:p14="http://schemas.microsoft.com/office/powerpoint/2010/main" xmlns="" val="921755287"/>
      </p:ext>
    </p:extLst>
  </p:cSld>
  <p:clrMapOvr>
    <a:masterClrMapping/>
  </p:clrMapOvr>
  <p:transition spd="med">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rot="5400000">
            <a:off x="2048869" y="-1465295"/>
            <a:ext cx="966398" cy="4315000"/>
          </a:xfrm>
          <a:prstGeom prst="rect">
            <a:avLst/>
          </a:prstGeom>
          <a:solidFill>
            <a:schemeClr val="accent2">
              <a:lumMod val="75000"/>
            </a:schemeClr>
          </a:solid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sysClr val="window" lastClr="FFFFFF"/>
              </a:solidFill>
              <a:effectLst/>
              <a:uLnTx/>
              <a:uFillTx/>
              <a:latin typeface="Ubuntu" panose="020B0504030602030204" pitchFamily="34" charset="0"/>
              <a:ea typeface="+mn-ea"/>
              <a:cs typeface="+mn-cs"/>
            </a:endParaRPr>
          </a:p>
        </p:txBody>
      </p:sp>
      <p:grpSp>
        <p:nvGrpSpPr>
          <p:cNvPr id="5" name="Group 4"/>
          <p:cNvGrpSpPr/>
          <p:nvPr/>
        </p:nvGrpSpPr>
        <p:grpSpPr>
          <a:xfrm>
            <a:off x="45209" y="0"/>
            <a:ext cx="664894" cy="971457"/>
            <a:chOff x="45210" y="-445712"/>
            <a:chExt cx="664894" cy="971457"/>
          </a:xfrm>
          <a:solidFill>
            <a:schemeClr val="accent2">
              <a:lumMod val="75000"/>
            </a:schemeClr>
          </a:solidFill>
          <a:effectLst>
            <a:outerShdw blurRad="50800" dist="38100" dir="2700000" algn="tl" rotWithShape="0">
              <a:prstClr val="black">
                <a:alpha val="40000"/>
              </a:prstClr>
            </a:outerShdw>
          </a:effectLst>
        </p:grpSpPr>
        <p:grpSp>
          <p:nvGrpSpPr>
            <p:cNvPr id="6" name="Group 6"/>
            <p:cNvGrpSpPr/>
            <p:nvPr/>
          </p:nvGrpSpPr>
          <p:grpSpPr>
            <a:xfrm rot="5400000">
              <a:off x="-56578" y="-343924"/>
              <a:ext cx="868469" cy="664894"/>
              <a:chOff x="-21517" y="805914"/>
              <a:chExt cx="1430459" cy="1095151"/>
            </a:xfrm>
            <a:grpFill/>
          </p:grpSpPr>
          <p:sp>
            <p:nvSpPr>
              <p:cNvPr id="8" name="Diamond 7"/>
              <p:cNvSpPr/>
              <p:nvPr/>
            </p:nvSpPr>
            <p:spPr>
              <a:xfrm rot="5400000">
                <a:off x="-21518" y="805915"/>
                <a:ext cx="1095151" cy="1095150"/>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9" name="Diamond 8"/>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7" name="Diamond 6"/>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grpSp>
        <p:nvGrpSpPr>
          <p:cNvPr id="10" name="Group 9"/>
          <p:cNvGrpSpPr/>
          <p:nvPr/>
        </p:nvGrpSpPr>
        <p:grpSpPr>
          <a:xfrm>
            <a:off x="4283167" y="574766"/>
            <a:ext cx="710104" cy="958393"/>
            <a:chOff x="91441" y="-432648"/>
            <a:chExt cx="710104" cy="958393"/>
          </a:xfrm>
          <a:solidFill>
            <a:schemeClr val="accent2">
              <a:lumMod val="75000"/>
            </a:schemeClr>
          </a:solidFill>
          <a:effectLst>
            <a:outerShdw blurRad="50800" dist="38100" dir="5400000" algn="t" rotWithShape="0">
              <a:prstClr val="black">
                <a:alpha val="40000"/>
              </a:prstClr>
            </a:outerShdw>
          </a:effectLst>
        </p:grpSpPr>
        <p:grpSp>
          <p:nvGrpSpPr>
            <p:cNvPr id="11" name="Group 6"/>
            <p:cNvGrpSpPr/>
            <p:nvPr/>
          </p:nvGrpSpPr>
          <p:grpSpPr>
            <a:xfrm rot="5400000">
              <a:off x="18790" y="-359997"/>
              <a:ext cx="855405" cy="710104"/>
              <a:chOff x="0" y="655300"/>
              <a:chExt cx="1408942" cy="1169615"/>
            </a:xfrm>
            <a:grpFill/>
          </p:grpSpPr>
          <p:sp>
            <p:nvSpPr>
              <p:cNvPr id="13" name="Diamond 12"/>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14" name="Diamond 13"/>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12" name="Diamond 11"/>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15" name="Rectangle 14"/>
          <p:cNvSpPr/>
          <p:nvPr/>
        </p:nvSpPr>
        <p:spPr>
          <a:xfrm>
            <a:off x="758049" y="435820"/>
            <a:ext cx="3605474" cy="584775"/>
          </a:xfrm>
          <a:prstGeom prst="rect">
            <a:avLst/>
          </a:prstGeom>
        </p:spPr>
        <p:txBody>
          <a:bodyPr wrap="none">
            <a:spAutoFit/>
          </a:bodyPr>
          <a:lstStyle/>
          <a:p>
            <a:r>
              <a:rPr lang="en-US" sz="3200" b="1" dirty="0" smtClean="0">
                <a:solidFill>
                  <a:schemeClr val="bg1"/>
                </a:solidFill>
                <a:effectLst>
                  <a:outerShdw blurRad="38100" dist="38100" dir="2700000" algn="tl">
                    <a:srgbClr val="000000">
                      <a:alpha val="43137"/>
                    </a:srgbClr>
                  </a:outerShdw>
                </a:effectLst>
              </a:rPr>
              <a:t>Green World Group </a:t>
            </a:r>
            <a:endParaRPr lang="en-US" sz="3200" b="1" dirty="0">
              <a:solidFill>
                <a:schemeClr val="bg1"/>
              </a:solidFill>
              <a:effectLst>
                <a:outerShdw blurRad="38100" dist="38100" dir="2700000" algn="tl">
                  <a:srgbClr val="000000">
                    <a:alpha val="43137"/>
                  </a:srgbClr>
                </a:outerShdw>
              </a:effectLst>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1952" y="1616925"/>
            <a:ext cx="3532749" cy="1182510"/>
          </a:xfrm>
          <a:prstGeom prst="rect">
            <a:avLst/>
          </a:prstGeom>
          <a:ln>
            <a:solidFill>
              <a:schemeClr val="bg1"/>
            </a:solidFill>
          </a:ln>
        </p:spPr>
      </p:pic>
      <p:pic>
        <p:nvPicPr>
          <p:cNvPr id="17" name="Picture 1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189635" y="1616925"/>
            <a:ext cx="3472484" cy="1162338"/>
          </a:xfrm>
          <a:prstGeom prst="rect">
            <a:avLst/>
          </a:prstGeom>
          <a:ln>
            <a:solidFill>
              <a:schemeClr val="bg1"/>
            </a:solidFill>
          </a:ln>
        </p:spPr>
      </p:pic>
      <p:pic>
        <p:nvPicPr>
          <p:cNvPr id="18" name="Picture 1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032124" y="1616925"/>
            <a:ext cx="3584620" cy="1199872"/>
          </a:xfrm>
          <a:prstGeom prst="rect">
            <a:avLst/>
          </a:prstGeom>
          <a:ln>
            <a:solidFill>
              <a:schemeClr val="bg1"/>
            </a:solidFill>
          </a:ln>
        </p:spPr>
      </p:pic>
      <p:pic>
        <p:nvPicPr>
          <p:cNvPr id="19" name="Picture 1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78358" y="3298065"/>
            <a:ext cx="3536343" cy="1183712"/>
          </a:xfrm>
          <a:prstGeom prst="rect">
            <a:avLst/>
          </a:prstGeom>
          <a:ln>
            <a:solidFill>
              <a:schemeClr val="bg1"/>
            </a:solidFill>
          </a:ln>
        </p:spPr>
      </p:pic>
      <p:pic>
        <p:nvPicPr>
          <p:cNvPr id="20" name="Picture 19"/>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189635" y="3227233"/>
            <a:ext cx="3571820" cy="1195588"/>
          </a:xfrm>
          <a:prstGeom prst="rect">
            <a:avLst/>
          </a:prstGeom>
          <a:ln>
            <a:solidFill>
              <a:schemeClr val="bg1"/>
            </a:solidFill>
          </a:ln>
        </p:spPr>
      </p:pic>
      <p:pic>
        <p:nvPicPr>
          <p:cNvPr id="21" name="Picture 20"/>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032124" y="3221292"/>
            <a:ext cx="3584620" cy="1199873"/>
          </a:xfrm>
          <a:prstGeom prst="rect">
            <a:avLst/>
          </a:prstGeom>
          <a:ln>
            <a:solidFill>
              <a:schemeClr val="bg1"/>
            </a:solidFill>
          </a:ln>
        </p:spPr>
      </p:pic>
      <p:pic>
        <p:nvPicPr>
          <p:cNvPr id="22" name="Picture 21"/>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78357" y="5093596"/>
            <a:ext cx="3536343" cy="1183712"/>
          </a:xfrm>
          <a:prstGeom prst="rect">
            <a:avLst/>
          </a:prstGeom>
          <a:ln>
            <a:solidFill>
              <a:schemeClr val="bg1"/>
            </a:solidFill>
          </a:ln>
        </p:spPr>
      </p:pic>
      <p:pic>
        <p:nvPicPr>
          <p:cNvPr id="23" name="Picture 22"/>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4197685" y="5089305"/>
            <a:ext cx="3563770" cy="1192893"/>
          </a:xfrm>
          <a:prstGeom prst="rect">
            <a:avLst/>
          </a:prstGeom>
          <a:ln>
            <a:solidFill>
              <a:schemeClr val="bg1"/>
            </a:solidFill>
          </a:ln>
        </p:spPr>
      </p:pic>
      <p:pic>
        <p:nvPicPr>
          <p:cNvPr id="24" name="Picture 23"/>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8032124" y="5077436"/>
            <a:ext cx="3584620" cy="1199872"/>
          </a:xfrm>
          <a:prstGeom prst="rect">
            <a:avLst/>
          </a:prstGeom>
          <a:ln>
            <a:solidFill>
              <a:schemeClr val="bg1"/>
            </a:solidFill>
          </a:ln>
        </p:spPr>
      </p:pic>
      <p:sp>
        <p:nvSpPr>
          <p:cNvPr id="25" name="TextBox 24"/>
          <p:cNvSpPr txBox="1"/>
          <p:nvPr/>
        </p:nvSpPr>
        <p:spPr>
          <a:xfrm>
            <a:off x="6225205" y="368605"/>
            <a:ext cx="2873828" cy="1446550"/>
          </a:xfrm>
          <a:prstGeom prst="rect">
            <a:avLst/>
          </a:prstGeom>
          <a:noFill/>
        </p:spPr>
        <p:txBody>
          <a:bodyPr wrap="square" rtlCol="0">
            <a:spAutoFit/>
          </a:bodyPr>
          <a:lstStyle/>
          <a:p>
            <a:r>
              <a:rPr lang="en-US" sz="4400" b="1" dirty="0" smtClean="0">
                <a:solidFill>
                  <a:srgbClr val="0070C0"/>
                </a:solidFill>
                <a:latin typeface="Arial Narrow" pitchFamily="34" charset="0"/>
              </a:rPr>
              <a:t>Our Clients</a:t>
            </a:r>
          </a:p>
          <a:p>
            <a:endParaRPr lang="en-US" sz="4400" b="1" dirty="0">
              <a:solidFill>
                <a:srgbClr val="0070C0"/>
              </a:solidFill>
            </a:endParaRPr>
          </a:p>
        </p:txBody>
      </p:sp>
    </p:spTree>
    <p:extLst>
      <p:ext uri="{BB962C8B-B14F-4D97-AF65-F5344CB8AC3E}">
        <p14:creationId xmlns:p14="http://schemas.microsoft.com/office/powerpoint/2010/main" xmlns="" val="1640787014"/>
      </p:ext>
    </p:extLst>
  </p:cSld>
  <p:clrMapOvr>
    <a:masterClrMapping/>
  </p:clrMapOvr>
  <p:transition spd="med">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rot="5400000">
            <a:off x="2048869" y="-1465295"/>
            <a:ext cx="966398" cy="4315000"/>
          </a:xfrm>
          <a:prstGeom prst="rect">
            <a:avLst/>
          </a:prstGeom>
          <a:solidFill>
            <a:schemeClr val="accent2">
              <a:lumMod val="75000"/>
            </a:schemeClr>
          </a:solid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sysClr val="window" lastClr="FFFFFF"/>
              </a:solidFill>
              <a:effectLst/>
              <a:uLnTx/>
              <a:uFillTx/>
              <a:latin typeface="Ubuntu" panose="020B0504030602030204" pitchFamily="34" charset="0"/>
              <a:ea typeface="+mn-ea"/>
              <a:cs typeface="+mn-cs"/>
            </a:endParaRPr>
          </a:p>
        </p:txBody>
      </p:sp>
      <p:grpSp>
        <p:nvGrpSpPr>
          <p:cNvPr id="5" name="Group 4"/>
          <p:cNvGrpSpPr/>
          <p:nvPr/>
        </p:nvGrpSpPr>
        <p:grpSpPr>
          <a:xfrm>
            <a:off x="45209" y="0"/>
            <a:ext cx="664894" cy="971457"/>
            <a:chOff x="45210" y="-445712"/>
            <a:chExt cx="664894" cy="971457"/>
          </a:xfrm>
          <a:solidFill>
            <a:schemeClr val="accent2">
              <a:lumMod val="75000"/>
            </a:schemeClr>
          </a:solidFill>
          <a:effectLst>
            <a:outerShdw blurRad="50800" dist="38100" dir="2700000" algn="tl" rotWithShape="0">
              <a:prstClr val="black">
                <a:alpha val="40000"/>
              </a:prstClr>
            </a:outerShdw>
          </a:effectLst>
        </p:grpSpPr>
        <p:grpSp>
          <p:nvGrpSpPr>
            <p:cNvPr id="6" name="Group 6"/>
            <p:cNvGrpSpPr/>
            <p:nvPr/>
          </p:nvGrpSpPr>
          <p:grpSpPr>
            <a:xfrm rot="5400000">
              <a:off x="-56578" y="-343924"/>
              <a:ext cx="868469" cy="664894"/>
              <a:chOff x="-21517" y="805914"/>
              <a:chExt cx="1430459" cy="1095151"/>
            </a:xfrm>
            <a:grpFill/>
          </p:grpSpPr>
          <p:sp>
            <p:nvSpPr>
              <p:cNvPr id="8" name="Diamond 7"/>
              <p:cNvSpPr/>
              <p:nvPr/>
            </p:nvSpPr>
            <p:spPr>
              <a:xfrm rot="5400000">
                <a:off x="-21518" y="805915"/>
                <a:ext cx="1095151" cy="1095150"/>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9" name="Diamond 8"/>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7" name="Diamond 6"/>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grpSp>
        <p:nvGrpSpPr>
          <p:cNvPr id="10" name="Group 9"/>
          <p:cNvGrpSpPr/>
          <p:nvPr/>
        </p:nvGrpSpPr>
        <p:grpSpPr>
          <a:xfrm>
            <a:off x="4283167" y="574766"/>
            <a:ext cx="710104" cy="958393"/>
            <a:chOff x="91441" y="-432648"/>
            <a:chExt cx="710104" cy="958393"/>
          </a:xfrm>
          <a:solidFill>
            <a:schemeClr val="accent2">
              <a:lumMod val="75000"/>
            </a:schemeClr>
          </a:solidFill>
          <a:effectLst>
            <a:outerShdw blurRad="50800" dist="38100" dir="5400000" algn="t" rotWithShape="0">
              <a:prstClr val="black">
                <a:alpha val="40000"/>
              </a:prstClr>
            </a:outerShdw>
          </a:effectLst>
        </p:grpSpPr>
        <p:grpSp>
          <p:nvGrpSpPr>
            <p:cNvPr id="11" name="Group 6"/>
            <p:cNvGrpSpPr/>
            <p:nvPr/>
          </p:nvGrpSpPr>
          <p:grpSpPr>
            <a:xfrm rot="5400000">
              <a:off x="18790" y="-359997"/>
              <a:ext cx="855405" cy="710104"/>
              <a:chOff x="0" y="655300"/>
              <a:chExt cx="1408942" cy="1169615"/>
            </a:xfrm>
            <a:grpFill/>
          </p:grpSpPr>
          <p:sp>
            <p:nvSpPr>
              <p:cNvPr id="13" name="Diamond 12"/>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14" name="Diamond 13"/>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12" name="Diamond 11"/>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15" name="Rectangle 14"/>
          <p:cNvSpPr/>
          <p:nvPr/>
        </p:nvSpPr>
        <p:spPr>
          <a:xfrm>
            <a:off x="758049" y="435820"/>
            <a:ext cx="3605474" cy="584775"/>
          </a:xfrm>
          <a:prstGeom prst="rect">
            <a:avLst/>
          </a:prstGeom>
        </p:spPr>
        <p:txBody>
          <a:bodyPr wrap="none">
            <a:spAutoFit/>
          </a:bodyPr>
          <a:lstStyle/>
          <a:p>
            <a:r>
              <a:rPr lang="en-US" sz="3200" b="1" dirty="0" smtClean="0">
                <a:solidFill>
                  <a:schemeClr val="bg1"/>
                </a:solidFill>
                <a:effectLst>
                  <a:outerShdw blurRad="38100" dist="38100" dir="2700000" algn="tl">
                    <a:srgbClr val="000000">
                      <a:alpha val="43137"/>
                    </a:srgbClr>
                  </a:outerShdw>
                </a:effectLst>
              </a:rPr>
              <a:t>Green World Group </a:t>
            </a:r>
            <a:endParaRPr lang="en-US" sz="3200" b="1" dirty="0">
              <a:solidFill>
                <a:schemeClr val="bg1"/>
              </a:solidFill>
              <a:effectLst>
                <a:outerShdw blurRad="38100" dist="38100" dir="2700000" algn="tl">
                  <a:srgbClr val="000000">
                    <a:alpha val="43137"/>
                  </a:srgbClr>
                </a:outerShdw>
              </a:effectLst>
            </a:endParaRPr>
          </a:p>
        </p:txBody>
      </p:sp>
      <p:sp>
        <p:nvSpPr>
          <p:cNvPr id="25" name="TextBox 24"/>
          <p:cNvSpPr txBox="1"/>
          <p:nvPr/>
        </p:nvSpPr>
        <p:spPr>
          <a:xfrm>
            <a:off x="6225205" y="368605"/>
            <a:ext cx="2873828" cy="1446550"/>
          </a:xfrm>
          <a:prstGeom prst="rect">
            <a:avLst/>
          </a:prstGeom>
          <a:noFill/>
        </p:spPr>
        <p:txBody>
          <a:bodyPr wrap="square" rtlCol="0">
            <a:spAutoFit/>
          </a:bodyPr>
          <a:lstStyle/>
          <a:p>
            <a:r>
              <a:rPr lang="en-US" sz="4400" b="1" dirty="0" smtClean="0">
                <a:solidFill>
                  <a:srgbClr val="0070C0"/>
                </a:solidFill>
                <a:latin typeface="Arial Narrow" pitchFamily="34" charset="0"/>
              </a:rPr>
              <a:t>Our Clients</a:t>
            </a:r>
          </a:p>
          <a:p>
            <a:endParaRPr lang="en-US" sz="4400" b="1" dirty="0">
              <a:solidFill>
                <a:srgbClr val="0070C0"/>
              </a:solidFill>
            </a:endParaRPr>
          </a:p>
        </p:txBody>
      </p:sp>
      <p:pic>
        <p:nvPicPr>
          <p:cNvPr id="1030" name="Picture 6" descr="C:\Users\Greenworld\Pictures\New folder (3)\adax.png"/>
          <p:cNvPicPr>
            <a:picLocks noChangeAspect="1" noChangeArrowheads="1"/>
          </p:cNvPicPr>
          <p:nvPr/>
        </p:nvPicPr>
        <p:blipFill>
          <a:blip r:embed="rId2" cstate="print"/>
          <a:srcRect/>
          <a:stretch>
            <a:fillRect/>
          </a:stretch>
        </p:blipFill>
        <p:spPr bwMode="auto">
          <a:xfrm>
            <a:off x="490687" y="1894635"/>
            <a:ext cx="1438275" cy="1009650"/>
          </a:xfrm>
          <a:prstGeom prst="rect">
            <a:avLst/>
          </a:prstGeom>
          <a:noFill/>
        </p:spPr>
      </p:pic>
      <p:pic>
        <p:nvPicPr>
          <p:cNvPr id="1031" name="Picture 7" descr="C:\Users\Greenworld\Pictures\New folder (3)\areva.png"/>
          <p:cNvPicPr>
            <a:picLocks noChangeAspect="1" noChangeArrowheads="1"/>
          </p:cNvPicPr>
          <p:nvPr/>
        </p:nvPicPr>
        <p:blipFill>
          <a:blip r:embed="rId3" cstate="print"/>
          <a:srcRect/>
          <a:stretch>
            <a:fillRect/>
          </a:stretch>
        </p:blipFill>
        <p:spPr bwMode="auto">
          <a:xfrm>
            <a:off x="3159033" y="1706523"/>
            <a:ext cx="1123950" cy="904875"/>
          </a:xfrm>
          <a:prstGeom prst="rect">
            <a:avLst/>
          </a:prstGeom>
          <a:noFill/>
        </p:spPr>
      </p:pic>
      <p:pic>
        <p:nvPicPr>
          <p:cNvPr id="1033" name="Picture 9" descr="C:\Users\Greenworld\Pictures\New folder (3)\siemens.jpg"/>
          <p:cNvPicPr>
            <a:picLocks noChangeAspect="1" noChangeArrowheads="1"/>
          </p:cNvPicPr>
          <p:nvPr/>
        </p:nvPicPr>
        <p:blipFill>
          <a:blip r:embed="rId4" cstate="print"/>
          <a:srcRect/>
          <a:stretch>
            <a:fillRect/>
          </a:stretch>
        </p:blipFill>
        <p:spPr bwMode="auto">
          <a:xfrm>
            <a:off x="9935589" y="1716049"/>
            <a:ext cx="1751852" cy="731987"/>
          </a:xfrm>
          <a:prstGeom prst="rect">
            <a:avLst/>
          </a:prstGeom>
          <a:noFill/>
        </p:spPr>
      </p:pic>
      <p:pic>
        <p:nvPicPr>
          <p:cNvPr id="1034" name="Picture 10" descr="C:\Users\Greenworld\Pictures\New folder (3)\bp.png"/>
          <p:cNvPicPr>
            <a:picLocks noChangeAspect="1" noChangeArrowheads="1"/>
          </p:cNvPicPr>
          <p:nvPr/>
        </p:nvPicPr>
        <p:blipFill>
          <a:blip r:embed="rId5" cstate="print"/>
          <a:srcRect/>
          <a:stretch>
            <a:fillRect/>
          </a:stretch>
        </p:blipFill>
        <p:spPr bwMode="auto">
          <a:xfrm>
            <a:off x="10362285" y="4635724"/>
            <a:ext cx="1006196" cy="1345564"/>
          </a:xfrm>
          <a:prstGeom prst="rect">
            <a:avLst/>
          </a:prstGeom>
          <a:noFill/>
        </p:spPr>
      </p:pic>
      <p:pic>
        <p:nvPicPr>
          <p:cNvPr id="1035" name="Picture 11" descr="C:\Users\Greenworld\Pictures\New folder (3)\bharat petroleum.png"/>
          <p:cNvPicPr>
            <a:picLocks noChangeAspect="1" noChangeArrowheads="1"/>
          </p:cNvPicPr>
          <p:nvPr/>
        </p:nvPicPr>
        <p:blipFill>
          <a:blip r:embed="rId6" cstate="print"/>
          <a:srcRect/>
          <a:stretch>
            <a:fillRect/>
          </a:stretch>
        </p:blipFill>
        <p:spPr bwMode="auto">
          <a:xfrm>
            <a:off x="3244952" y="4495563"/>
            <a:ext cx="1228725" cy="1524000"/>
          </a:xfrm>
          <a:prstGeom prst="rect">
            <a:avLst/>
          </a:prstGeom>
          <a:noFill/>
        </p:spPr>
      </p:pic>
      <p:pic>
        <p:nvPicPr>
          <p:cNvPr id="1036" name="Picture 12" descr="C:\Users\Greenworld\Pictures\New folder (3)\cpcl.png"/>
          <p:cNvPicPr>
            <a:picLocks noChangeAspect="1" noChangeArrowheads="1"/>
          </p:cNvPicPr>
          <p:nvPr/>
        </p:nvPicPr>
        <p:blipFill>
          <a:blip r:embed="rId7" cstate="print"/>
          <a:srcRect/>
          <a:stretch>
            <a:fillRect/>
          </a:stretch>
        </p:blipFill>
        <p:spPr bwMode="auto">
          <a:xfrm>
            <a:off x="7857433" y="4755805"/>
            <a:ext cx="1438275" cy="1314450"/>
          </a:xfrm>
          <a:prstGeom prst="rect">
            <a:avLst/>
          </a:prstGeom>
          <a:noFill/>
        </p:spPr>
      </p:pic>
      <p:pic>
        <p:nvPicPr>
          <p:cNvPr id="1037" name="Picture 13" descr="C:\Users\Greenworld\Pictures\New folder (3)\emaar.jpg"/>
          <p:cNvPicPr>
            <a:picLocks noChangeAspect="1" noChangeArrowheads="1"/>
          </p:cNvPicPr>
          <p:nvPr/>
        </p:nvPicPr>
        <p:blipFill>
          <a:blip r:embed="rId8" cstate="print"/>
          <a:srcRect/>
          <a:stretch>
            <a:fillRect/>
          </a:stretch>
        </p:blipFill>
        <p:spPr bwMode="auto">
          <a:xfrm>
            <a:off x="630931" y="4585875"/>
            <a:ext cx="1438275" cy="1438275"/>
          </a:xfrm>
          <a:prstGeom prst="rect">
            <a:avLst/>
          </a:prstGeom>
          <a:noFill/>
        </p:spPr>
      </p:pic>
      <p:pic>
        <p:nvPicPr>
          <p:cNvPr id="1038" name="Picture 14" descr="C:\Users\Greenworld\Pictures\New folder (3)\emiratesaluminium.png"/>
          <p:cNvPicPr>
            <a:picLocks noChangeAspect="1" noChangeArrowheads="1"/>
          </p:cNvPicPr>
          <p:nvPr/>
        </p:nvPicPr>
        <p:blipFill>
          <a:blip r:embed="rId9" cstate="print"/>
          <a:srcRect/>
          <a:stretch>
            <a:fillRect/>
          </a:stretch>
        </p:blipFill>
        <p:spPr bwMode="auto">
          <a:xfrm>
            <a:off x="345182" y="3090714"/>
            <a:ext cx="2009775" cy="914400"/>
          </a:xfrm>
          <a:prstGeom prst="rect">
            <a:avLst/>
          </a:prstGeom>
          <a:noFill/>
        </p:spPr>
      </p:pic>
      <p:pic>
        <p:nvPicPr>
          <p:cNvPr id="1039" name="Picture 15" descr="C:\Users\Greenworld\Pictures\New folder (3)\emrill.png"/>
          <p:cNvPicPr>
            <a:picLocks noChangeAspect="1" noChangeArrowheads="1"/>
          </p:cNvPicPr>
          <p:nvPr/>
        </p:nvPicPr>
        <p:blipFill>
          <a:blip r:embed="rId10" cstate="print"/>
          <a:srcRect/>
          <a:stretch>
            <a:fillRect/>
          </a:stretch>
        </p:blipFill>
        <p:spPr bwMode="auto">
          <a:xfrm>
            <a:off x="3034796" y="2942181"/>
            <a:ext cx="1372423" cy="1108168"/>
          </a:xfrm>
          <a:prstGeom prst="rect">
            <a:avLst/>
          </a:prstGeom>
          <a:noFill/>
        </p:spPr>
      </p:pic>
      <p:pic>
        <p:nvPicPr>
          <p:cNvPr id="1040" name="Picture 16" descr="C:\Users\Greenworld\Pictures\New folder (3)\essar.png"/>
          <p:cNvPicPr>
            <a:picLocks noChangeAspect="1" noChangeArrowheads="1"/>
          </p:cNvPicPr>
          <p:nvPr/>
        </p:nvPicPr>
        <p:blipFill>
          <a:blip r:embed="rId11" cstate="print"/>
          <a:srcRect/>
          <a:stretch>
            <a:fillRect/>
          </a:stretch>
        </p:blipFill>
        <p:spPr bwMode="auto">
          <a:xfrm>
            <a:off x="5376862" y="3255357"/>
            <a:ext cx="1438275" cy="714375"/>
          </a:xfrm>
          <a:prstGeom prst="rect">
            <a:avLst/>
          </a:prstGeom>
          <a:noFill/>
        </p:spPr>
      </p:pic>
      <p:pic>
        <p:nvPicPr>
          <p:cNvPr id="1041" name="Picture 17" descr="C:\Users\Greenworld\Pictures\New folder (3)\hyundai.jpg"/>
          <p:cNvPicPr>
            <a:picLocks noChangeAspect="1" noChangeArrowheads="1"/>
          </p:cNvPicPr>
          <p:nvPr/>
        </p:nvPicPr>
        <p:blipFill>
          <a:blip r:embed="rId12" cstate="print"/>
          <a:srcRect/>
          <a:stretch>
            <a:fillRect/>
          </a:stretch>
        </p:blipFill>
        <p:spPr bwMode="auto">
          <a:xfrm>
            <a:off x="7183917" y="3255357"/>
            <a:ext cx="2591741" cy="1039625"/>
          </a:xfrm>
          <a:prstGeom prst="rect">
            <a:avLst/>
          </a:prstGeom>
          <a:noFill/>
        </p:spPr>
      </p:pic>
      <p:pic>
        <p:nvPicPr>
          <p:cNvPr id="1042" name="Picture 18" descr="C:\Users\Greenworld\Pictures\New folder (3)\indian oil.png"/>
          <p:cNvPicPr>
            <a:picLocks noChangeAspect="1" noChangeArrowheads="1"/>
          </p:cNvPicPr>
          <p:nvPr/>
        </p:nvPicPr>
        <p:blipFill>
          <a:blip r:embed="rId13" cstate="print"/>
          <a:srcRect/>
          <a:stretch>
            <a:fillRect/>
          </a:stretch>
        </p:blipFill>
        <p:spPr bwMode="auto">
          <a:xfrm>
            <a:off x="5506067" y="4809180"/>
            <a:ext cx="1438275" cy="1076325"/>
          </a:xfrm>
          <a:prstGeom prst="rect">
            <a:avLst/>
          </a:prstGeom>
          <a:noFill/>
        </p:spPr>
      </p:pic>
      <p:pic>
        <p:nvPicPr>
          <p:cNvPr id="1043" name="Picture 19" descr="C:\Users\Greenworld\Pictures\New folder (3)\l&amp;t.png"/>
          <p:cNvPicPr>
            <a:picLocks noChangeAspect="1" noChangeArrowheads="1"/>
          </p:cNvPicPr>
          <p:nvPr/>
        </p:nvPicPr>
        <p:blipFill>
          <a:blip r:embed="rId14" cstate="print"/>
          <a:srcRect/>
          <a:stretch>
            <a:fillRect/>
          </a:stretch>
        </p:blipFill>
        <p:spPr bwMode="auto">
          <a:xfrm>
            <a:off x="10308417" y="3058180"/>
            <a:ext cx="1362167" cy="946934"/>
          </a:xfrm>
          <a:prstGeom prst="rect">
            <a:avLst/>
          </a:prstGeom>
          <a:noFill/>
        </p:spPr>
      </p:pic>
      <p:pic>
        <p:nvPicPr>
          <p:cNvPr id="1044" name="Picture 20" descr="C:\Users\Greenworld\Pictures\New folder (3)\reliance.png"/>
          <p:cNvPicPr>
            <a:picLocks noChangeAspect="1" noChangeArrowheads="1"/>
          </p:cNvPicPr>
          <p:nvPr/>
        </p:nvPicPr>
        <p:blipFill>
          <a:blip r:embed="rId15" cstate="print"/>
          <a:srcRect/>
          <a:stretch>
            <a:fillRect/>
          </a:stretch>
        </p:blipFill>
        <p:spPr bwMode="auto">
          <a:xfrm>
            <a:off x="7650257" y="1430171"/>
            <a:ext cx="1529897" cy="1053929"/>
          </a:xfrm>
          <a:prstGeom prst="rect">
            <a:avLst/>
          </a:prstGeom>
          <a:noFill/>
        </p:spPr>
      </p:pic>
      <p:pic>
        <p:nvPicPr>
          <p:cNvPr id="1045" name="Picture 21" descr="C:\Users\Greenworld\Pictures\New folder (3)\samsung.png"/>
          <p:cNvPicPr>
            <a:picLocks noChangeAspect="1" noChangeArrowheads="1"/>
          </p:cNvPicPr>
          <p:nvPr/>
        </p:nvPicPr>
        <p:blipFill>
          <a:blip r:embed="rId16" cstate="print"/>
          <a:srcRect/>
          <a:stretch>
            <a:fillRect/>
          </a:stretch>
        </p:blipFill>
        <p:spPr bwMode="auto">
          <a:xfrm>
            <a:off x="5190162" y="1802614"/>
            <a:ext cx="1811676" cy="808784"/>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404947" y="1384663"/>
            <a:ext cx="11521442" cy="461665"/>
          </a:xfrm>
          <a:prstGeom prst="rect">
            <a:avLst/>
          </a:prstGeom>
          <a:noFill/>
        </p:spPr>
        <p:txBody>
          <a:bodyPr wrap="square" rtlCol="0">
            <a:spAutoFit/>
          </a:bodyPr>
          <a:lstStyle/>
          <a:p>
            <a:endParaRPr lang="en-US" sz="2400" b="1" dirty="0"/>
          </a:p>
        </p:txBody>
      </p:sp>
      <p:sp>
        <p:nvSpPr>
          <p:cNvPr id="57" name="TextBox 56"/>
          <p:cNvSpPr txBox="1"/>
          <p:nvPr/>
        </p:nvSpPr>
        <p:spPr>
          <a:xfrm>
            <a:off x="258493" y="1846328"/>
            <a:ext cx="11787053" cy="2769989"/>
          </a:xfrm>
          <a:prstGeom prst="rect">
            <a:avLst/>
          </a:prstGeom>
          <a:noFill/>
        </p:spPr>
        <p:txBody>
          <a:bodyPr wrap="square" rtlCol="0">
            <a:spAutoFit/>
          </a:bodyPr>
          <a:lstStyle/>
          <a:p>
            <a:r>
              <a:rPr lang="en-US" sz="5400" b="1" dirty="0" smtClean="0">
                <a:latin typeface="Arial Narrow" pitchFamily="34" charset="0"/>
              </a:rPr>
              <a:t>T</a:t>
            </a:r>
            <a:r>
              <a:rPr lang="en-US" sz="4000" dirty="0" smtClean="0">
                <a:latin typeface="Arial Narrow" pitchFamily="34" charset="0"/>
              </a:rPr>
              <a:t>he quality services of </a:t>
            </a:r>
            <a:r>
              <a:rPr lang="en-US" sz="4000" b="1" dirty="0" smtClean="0">
                <a:latin typeface="Arial Narrow" pitchFamily="34" charset="0"/>
              </a:rPr>
              <a:t>Green World Group </a:t>
            </a:r>
            <a:r>
              <a:rPr lang="en-US" sz="4000" dirty="0" smtClean="0">
                <a:latin typeface="Arial Narrow" pitchFamily="34" charset="0"/>
              </a:rPr>
              <a:t>in the health and safety domain have always been well received by our clients, who belong to different sectors of the industry.</a:t>
            </a:r>
          </a:p>
          <a:p>
            <a:endParaRPr lang="en-US" sz="4000" dirty="0"/>
          </a:p>
        </p:txBody>
      </p:sp>
      <p:sp>
        <p:nvSpPr>
          <p:cNvPr id="60" name="Oval 59"/>
          <p:cNvSpPr/>
          <p:nvPr/>
        </p:nvSpPr>
        <p:spPr>
          <a:xfrm>
            <a:off x="312987" y="4961964"/>
            <a:ext cx="571500" cy="571500"/>
          </a:xfrm>
          <a:prstGeom prst="ellipse">
            <a:avLst/>
          </a:prstGeom>
          <a:solidFill>
            <a:schemeClr val="accent2">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lumMod val="95000"/>
                </a:schemeClr>
              </a:solidFill>
            </a:endParaRPr>
          </a:p>
        </p:txBody>
      </p:sp>
      <p:sp>
        <p:nvSpPr>
          <p:cNvPr id="61" name="Oval 60"/>
          <p:cNvSpPr/>
          <p:nvPr/>
        </p:nvSpPr>
        <p:spPr>
          <a:xfrm>
            <a:off x="5866270" y="4980963"/>
            <a:ext cx="571500" cy="571500"/>
          </a:xfrm>
          <a:prstGeom prst="ellipse">
            <a:avLst/>
          </a:prstGeom>
          <a:solidFill>
            <a:schemeClr val="accent2">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lumMod val="95000"/>
                </a:schemeClr>
              </a:solidFill>
            </a:endParaRPr>
          </a:p>
        </p:txBody>
      </p:sp>
      <p:sp>
        <p:nvSpPr>
          <p:cNvPr id="62" name="Oval 61"/>
          <p:cNvSpPr/>
          <p:nvPr/>
        </p:nvSpPr>
        <p:spPr>
          <a:xfrm>
            <a:off x="3964697" y="4966139"/>
            <a:ext cx="571500" cy="571500"/>
          </a:xfrm>
          <a:prstGeom prst="ellipse">
            <a:avLst/>
          </a:prstGeom>
          <a:solidFill>
            <a:schemeClr val="accent2">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lumMod val="95000"/>
                </a:schemeClr>
              </a:solidFill>
            </a:endParaRPr>
          </a:p>
        </p:txBody>
      </p:sp>
      <p:sp>
        <p:nvSpPr>
          <p:cNvPr id="63" name="Oval 62"/>
          <p:cNvSpPr/>
          <p:nvPr/>
        </p:nvSpPr>
        <p:spPr>
          <a:xfrm>
            <a:off x="2182389" y="4966139"/>
            <a:ext cx="571500" cy="571500"/>
          </a:xfrm>
          <a:prstGeom prst="ellipse">
            <a:avLst/>
          </a:prstGeom>
          <a:solidFill>
            <a:schemeClr val="accent2">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lumMod val="95000"/>
                </a:schemeClr>
              </a:solidFill>
            </a:endParaRPr>
          </a:p>
        </p:txBody>
      </p:sp>
      <p:sp>
        <p:nvSpPr>
          <p:cNvPr id="66" name="TextBox 65"/>
          <p:cNvSpPr txBox="1"/>
          <p:nvPr/>
        </p:nvSpPr>
        <p:spPr>
          <a:xfrm>
            <a:off x="884487" y="5099371"/>
            <a:ext cx="1175657" cy="830997"/>
          </a:xfrm>
          <a:prstGeom prst="rect">
            <a:avLst/>
          </a:prstGeom>
          <a:noFill/>
        </p:spPr>
        <p:txBody>
          <a:bodyPr wrap="square" rtlCol="0">
            <a:spAutoFit/>
          </a:bodyPr>
          <a:lstStyle/>
          <a:p>
            <a:r>
              <a:rPr lang="en-US" sz="2400" dirty="0" smtClean="0">
                <a:latin typeface="Arial Narrow" pitchFamily="34" charset="0"/>
              </a:rPr>
              <a:t>UAE </a:t>
            </a:r>
          </a:p>
          <a:p>
            <a:endParaRPr lang="en-US" sz="2400" dirty="0"/>
          </a:p>
        </p:txBody>
      </p:sp>
      <p:sp>
        <p:nvSpPr>
          <p:cNvPr id="67" name="TextBox 66"/>
          <p:cNvSpPr txBox="1"/>
          <p:nvPr/>
        </p:nvSpPr>
        <p:spPr>
          <a:xfrm>
            <a:off x="2753889" y="5079904"/>
            <a:ext cx="1005840" cy="461665"/>
          </a:xfrm>
          <a:prstGeom prst="rect">
            <a:avLst/>
          </a:prstGeom>
          <a:noFill/>
        </p:spPr>
        <p:txBody>
          <a:bodyPr wrap="square" rtlCol="0">
            <a:spAutoFit/>
          </a:bodyPr>
          <a:lstStyle/>
          <a:p>
            <a:r>
              <a:rPr lang="en-US" sz="2400" dirty="0" smtClean="0">
                <a:latin typeface="Arial Narrow" pitchFamily="34" charset="0"/>
              </a:rPr>
              <a:t>India</a:t>
            </a:r>
            <a:endParaRPr lang="en-US" sz="2400" dirty="0"/>
          </a:p>
        </p:txBody>
      </p:sp>
      <p:sp>
        <p:nvSpPr>
          <p:cNvPr id="68" name="TextBox 67"/>
          <p:cNvSpPr txBox="1"/>
          <p:nvPr/>
        </p:nvSpPr>
        <p:spPr>
          <a:xfrm>
            <a:off x="4439422" y="5102257"/>
            <a:ext cx="1532709" cy="830997"/>
          </a:xfrm>
          <a:prstGeom prst="rect">
            <a:avLst/>
          </a:prstGeom>
          <a:noFill/>
        </p:spPr>
        <p:txBody>
          <a:bodyPr wrap="square" rtlCol="0">
            <a:spAutoFit/>
          </a:bodyPr>
          <a:lstStyle/>
          <a:p>
            <a:r>
              <a:rPr lang="en-US" sz="2400" dirty="0" smtClean="0">
                <a:latin typeface="Arial Narrow" pitchFamily="34" charset="0"/>
              </a:rPr>
              <a:t> Angola</a:t>
            </a:r>
          </a:p>
          <a:p>
            <a:endParaRPr lang="en-US" sz="2400" dirty="0"/>
          </a:p>
        </p:txBody>
      </p:sp>
      <p:sp>
        <p:nvSpPr>
          <p:cNvPr id="69" name="TextBox 68"/>
          <p:cNvSpPr txBox="1"/>
          <p:nvPr/>
        </p:nvSpPr>
        <p:spPr>
          <a:xfrm>
            <a:off x="6417563" y="5152178"/>
            <a:ext cx="2325190" cy="461665"/>
          </a:xfrm>
          <a:prstGeom prst="rect">
            <a:avLst/>
          </a:prstGeom>
          <a:noFill/>
        </p:spPr>
        <p:txBody>
          <a:bodyPr wrap="square" rtlCol="0">
            <a:spAutoFit/>
          </a:bodyPr>
          <a:lstStyle/>
          <a:p>
            <a:r>
              <a:rPr lang="en-US" sz="2400" dirty="0" smtClean="0">
                <a:latin typeface="Arial Narrow" pitchFamily="34" charset="0"/>
              </a:rPr>
              <a:t>Saudi Arabia</a:t>
            </a:r>
            <a:endParaRPr lang="en-US" sz="2400" dirty="0"/>
          </a:p>
        </p:txBody>
      </p:sp>
      <p:grpSp>
        <p:nvGrpSpPr>
          <p:cNvPr id="44" name="Group 43"/>
          <p:cNvGrpSpPr/>
          <p:nvPr/>
        </p:nvGrpSpPr>
        <p:grpSpPr>
          <a:xfrm rot="789137">
            <a:off x="10562049" y="6138857"/>
            <a:ext cx="765006" cy="418697"/>
            <a:chOff x="-274319" y="107048"/>
            <a:chExt cx="765006" cy="418697"/>
          </a:xfrm>
        </p:grpSpPr>
        <p:sp>
          <p:nvSpPr>
            <p:cNvPr id="48" name="Diamond 47"/>
            <p:cNvSpPr/>
            <p:nvPr/>
          </p:nvSpPr>
          <p:spPr>
            <a:xfrm>
              <a:off x="-274319" y="107048"/>
              <a:ext cx="381023" cy="381023"/>
            </a:xfrm>
            <a:prstGeom prst="diamond">
              <a:avLst/>
            </a:prstGeom>
            <a:gradFill flip="none" rotWithShape="1">
              <a:gsLst>
                <a:gs pos="30000">
                  <a:srgbClr val="B2B52D">
                    <a:lumMod val="75000"/>
                  </a:srgbClr>
                </a:gs>
                <a:gs pos="24000">
                  <a:srgbClr val="B2B52D">
                    <a:lumMod val="50000"/>
                  </a:srgbClr>
                </a:gs>
                <a:gs pos="64000">
                  <a:srgbClr val="B2B52D">
                    <a:shade val="67500"/>
                    <a:satMod val="115000"/>
                  </a:srgbClr>
                </a:gs>
                <a:gs pos="100000">
                  <a:srgbClr val="B2B52D">
                    <a:shade val="100000"/>
                    <a:satMod val="115000"/>
                  </a:srgbClr>
                </a:gs>
              </a:gsLst>
              <a:lin ang="810000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46" name="Diamond 45"/>
            <p:cNvSpPr/>
            <p:nvPr/>
          </p:nvSpPr>
          <p:spPr>
            <a:xfrm rot="16200000">
              <a:off x="278360" y="313418"/>
              <a:ext cx="212327" cy="212327"/>
            </a:xfrm>
            <a:prstGeom prst="diamond">
              <a:avLst/>
            </a:prstGeom>
            <a:gradFill flip="none" rotWithShape="1">
              <a:gsLst>
                <a:gs pos="30000">
                  <a:srgbClr val="B2B52D">
                    <a:lumMod val="75000"/>
                  </a:srgbClr>
                </a:gs>
                <a:gs pos="24000">
                  <a:srgbClr val="B2B52D">
                    <a:lumMod val="50000"/>
                  </a:srgbClr>
                </a:gs>
                <a:gs pos="64000">
                  <a:srgbClr val="B2B52D">
                    <a:shade val="67500"/>
                    <a:satMod val="115000"/>
                  </a:srgbClr>
                </a:gs>
                <a:gs pos="100000">
                  <a:srgbClr val="B2B52D">
                    <a:shade val="100000"/>
                    <a:satMod val="115000"/>
                  </a:srgbClr>
                </a:gs>
              </a:gsLst>
              <a:lin ang="810000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grpSp>
        <p:nvGrpSpPr>
          <p:cNvPr id="49" name="Group 48"/>
          <p:cNvGrpSpPr/>
          <p:nvPr/>
        </p:nvGrpSpPr>
        <p:grpSpPr>
          <a:xfrm rot="861606">
            <a:off x="11119396" y="5951625"/>
            <a:ext cx="830320" cy="381023"/>
            <a:chOff x="-339633" y="211551"/>
            <a:chExt cx="830320" cy="381023"/>
          </a:xfrm>
        </p:grpSpPr>
        <p:sp>
          <p:nvSpPr>
            <p:cNvPr id="50" name="Diamond 49"/>
            <p:cNvSpPr/>
            <p:nvPr/>
          </p:nvSpPr>
          <p:spPr>
            <a:xfrm>
              <a:off x="-339633" y="211551"/>
              <a:ext cx="381023" cy="381023"/>
            </a:xfrm>
            <a:prstGeom prst="diamond">
              <a:avLst/>
            </a:prstGeom>
            <a:gradFill flip="none" rotWithShape="1">
              <a:gsLst>
                <a:gs pos="30000">
                  <a:srgbClr val="B2B52D">
                    <a:lumMod val="75000"/>
                  </a:srgbClr>
                </a:gs>
                <a:gs pos="24000">
                  <a:srgbClr val="B2B52D">
                    <a:lumMod val="50000"/>
                  </a:srgbClr>
                </a:gs>
                <a:gs pos="64000">
                  <a:srgbClr val="B2B52D">
                    <a:shade val="67500"/>
                    <a:satMod val="115000"/>
                  </a:srgbClr>
                </a:gs>
                <a:gs pos="100000">
                  <a:srgbClr val="B2B52D">
                    <a:shade val="100000"/>
                    <a:satMod val="115000"/>
                  </a:srgbClr>
                </a:gs>
              </a:gsLst>
              <a:lin ang="810000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51" name="Diamond 50"/>
            <p:cNvSpPr/>
            <p:nvPr/>
          </p:nvSpPr>
          <p:spPr>
            <a:xfrm rot="16200000">
              <a:off x="278360" y="313418"/>
              <a:ext cx="212327" cy="212327"/>
            </a:xfrm>
            <a:prstGeom prst="diamond">
              <a:avLst/>
            </a:prstGeom>
            <a:gradFill flip="none" rotWithShape="1">
              <a:gsLst>
                <a:gs pos="30000">
                  <a:srgbClr val="B2B52D">
                    <a:lumMod val="75000"/>
                  </a:srgbClr>
                </a:gs>
                <a:gs pos="24000">
                  <a:srgbClr val="B2B52D">
                    <a:lumMod val="50000"/>
                  </a:srgbClr>
                </a:gs>
                <a:gs pos="64000">
                  <a:srgbClr val="B2B52D">
                    <a:shade val="67500"/>
                    <a:satMod val="115000"/>
                  </a:srgbClr>
                </a:gs>
                <a:gs pos="100000">
                  <a:srgbClr val="B2B52D">
                    <a:shade val="100000"/>
                    <a:satMod val="115000"/>
                  </a:srgbClr>
                </a:gs>
              </a:gsLst>
              <a:lin ang="810000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45" name="Rectangle 44"/>
          <p:cNvSpPr/>
          <p:nvPr/>
        </p:nvSpPr>
        <p:spPr>
          <a:xfrm rot="5400000">
            <a:off x="2048869" y="-1465295"/>
            <a:ext cx="966398" cy="4315000"/>
          </a:xfrm>
          <a:prstGeom prst="rect">
            <a:avLst/>
          </a:prstGeom>
          <a:solidFill>
            <a:schemeClr val="accent2">
              <a:lumMod val="75000"/>
            </a:schemeClr>
          </a:solid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sysClr val="window" lastClr="FFFFFF"/>
              </a:solidFill>
              <a:effectLst/>
              <a:uLnTx/>
              <a:uFillTx/>
              <a:latin typeface="Ubuntu" panose="020B0504030602030204" pitchFamily="34" charset="0"/>
              <a:ea typeface="+mn-ea"/>
              <a:cs typeface="+mn-cs"/>
            </a:endParaRPr>
          </a:p>
        </p:txBody>
      </p:sp>
      <p:grpSp>
        <p:nvGrpSpPr>
          <p:cNvPr id="47" name="Group 46"/>
          <p:cNvGrpSpPr/>
          <p:nvPr/>
        </p:nvGrpSpPr>
        <p:grpSpPr>
          <a:xfrm>
            <a:off x="45209" y="0"/>
            <a:ext cx="664894" cy="971457"/>
            <a:chOff x="45210" y="-445712"/>
            <a:chExt cx="664894" cy="971457"/>
          </a:xfrm>
          <a:solidFill>
            <a:schemeClr val="accent2">
              <a:lumMod val="75000"/>
            </a:schemeClr>
          </a:solidFill>
          <a:effectLst>
            <a:outerShdw blurRad="50800" dist="38100" dir="2700000" algn="tl" rotWithShape="0">
              <a:prstClr val="black">
                <a:alpha val="40000"/>
              </a:prstClr>
            </a:outerShdw>
          </a:effectLst>
        </p:grpSpPr>
        <p:grpSp>
          <p:nvGrpSpPr>
            <p:cNvPr id="52" name="Group 6"/>
            <p:cNvGrpSpPr/>
            <p:nvPr/>
          </p:nvGrpSpPr>
          <p:grpSpPr>
            <a:xfrm rot="5400000">
              <a:off x="-56578" y="-343924"/>
              <a:ext cx="868469" cy="664894"/>
              <a:chOff x="-21517" y="805914"/>
              <a:chExt cx="1430459" cy="1095151"/>
            </a:xfrm>
            <a:grpFill/>
          </p:grpSpPr>
          <p:sp>
            <p:nvSpPr>
              <p:cNvPr id="56" name="Diamond 55"/>
              <p:cNvSpPr/>
              <p:nvPr/>
            </p:nvSpPr>
            <p:spPr>
              <a:xfrm rot="5400000">
                <a:off x="-21518" y="805915"/>
                <a:ext cx="1095151" cy="1095150"/>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58" name="Diamond 57"/>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53" name="Diamond 52"/>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grpSp>
        <p:nvGrpSpPr>
          <p:cNvPr id="59" name="Group 58"/>
          <p:cNvGrpSpPr/>
          <p:nvPr/>
        </p:nvGrpSpPr>
        <p:grpSpPr>
          <a:xfrm>
            <a:off x="4283167" y="574766"/>
            <a:ext cx="710104" cy="958393"/>
            <a:chOff x="91441" y="-432648"/>
            <a:chExt cx="710104" cy="958393"/>
          </a:xfrm>
          <a:solidFill>
            <a:schemeClr val="accent2">
              <a:lumMod val="75000"/>
            </a:schemeClr>
          </a:solidFill>
          <a:effectLst>
            <a:outerShdw blurRad="50800" dist="38100" dir="5400000" algn="t" rotWithShape="0">
              <a:prstClr val="black">
                <a:alpha val="40000"/>
              </a:prstClr>
            </a:outerShdw>
          </a:effectLst>
        </p:grpSpPr>
        <p:grpSp>
          <p:nvGrpSpPr>
            <p:cNvPr id="65" name="Group 6"/>
            <p:cNvGrpSpPr/>
            <p:nvPr/>
          </p:nvGrpSpPr>
          <p:grpSpPr>
            <a:xfrm rot="5400000">
              <a:off x="18790" y="-359997"/>
              <a:ext cx="855405" cy="710104"/>
              <a:chOff x="0" y="655300"/>
              <a:chExt cx="1408942" cy="1169615"/>
            </a:xfrm>
            <a:grpFill/>
          </p:grpSpPr>
          <p:sp>
            <p:nvSpPr>
              <p:cNvPr id="72" name="Diamond 71"/>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73" name="Diamond 72"/>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71" name="Diamond 70"/>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74" name="Rectangle 73"/>
          <p:cNvSpPr/>
          <p:nvPr/>
        </p:nvSpPr>
        <p:spPr>
          <a:xfrm>
            <a:off x="758049" y="435820"/>
            <a:ext cx="3605474" cy="584775"/>
          </a:xfrm>
          <a:prstGeom prst="rect">
            <a:avLst/>
          </a:prstGeom>
        </p:spPr>
        <p:txBody>
          <a:bodyPr wrap="none">
            <a:spAutoFit/>
          </a:bodyPr>
          <a:lstStyle/>
          <a:p>
            <a:r>
              <a:rPr lang="en-US" sz="3200" b="1" dirty="0" smtClean="0">
                <a:solidFill>
                  <a:schemeClr val="bg1"/>
                </a:solidFill>
                <a:effectLst>
                  <a:outerShdw blurRad="38100" dist="38100" dir="2700000" algn="tl">
                    <a:srgbClr val="000000">
                      <a:alpha val="43137"/>
                    </a:srgbClr>
                  </a:outerShdw>
                </a:effectLst>
              </a:rPr>
              <a:t>Green World Group </a:t>
            </a:r>
            <a:endParaRPr lang="en-US" sz="3200" b="1" dirty="0">
              <a:solidFill>
                <a:schemeClr val="bg1"/>
              </a:solidFill>
              <a:effectLst>
                <a:outerShdw blurRad="38100" dist="38100" dir="2700000" algn="tl">
                  <a:srgbClr val="000000">
                    <a:alpha val="43137"/>
                  </a:srgbClr>
                </a:outerShdw>
              </a:effectLst>
            </a:endParaRPr>
          </a:p>
        </p:txBody>
      </p:sp>
      <p:sp>
        <p:nvSpPr>
          <p:cNvPr id="33" name="Oval 32"/>
          <p:cNvSpPr/>
          <p:nvPr/>
        </p:nvSpPr>
        <p:spPr>
          <a:xfrm>
            <a:off x="8185129" y="4983516"/>
            <a:ext cx="571500" cy="571500"/>
          </a:xfrm>
          <a:prstGeom prst="ellipse">
            <a:avLst/>
          </a:prstGeom>
          <a:solidFill>
            <a:schemeClr val="accent2">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lumMod val="95000"/>
                </a:schemeClr>
              </a:solidFill>
            </a:endParaRPr>
          </a:p>
        </p:txBody>
      </p:sp>
      <p:sp>
        <p:nvSpPr>
          <p:cNvPr id="34" name="TextBox 33"/>
          <p:cNvSpPr txBox="1"/>
          <p:nvPr/>
        </p:nvSpPr>
        <p:spPr>
          <a:xfrm>
            <a:off x="8864431" y="5126070"/>
            <a:ext cx="1332412" cy="830997"/>
          </a:xfrm>
          <a:prstGeom prst="rect">
            <a:avLst/>
          </a:prstGeom>
          <a:noFill/>
        </p:spPr>
        <p:txBody>
          <a:bodyPr wrap="square" rtlCol="0">
            <a:spAutoFit/>
          </a:bodyPr>
          <a:lstStyle/>
          <a:p>
            <a:r>
              <a:rPr lang="en-US" sz="2400" dirty="0" smtClean="0">
                <a:latin typeface="Arial Narrow" pitchFamily="34" charset="0"/>
              </a:rPr>
              <a:t>Nigeria</a:t>
            </a:r>
          </a:p>
          <a:p>
            <a:endParaRPr lang="en-US" sz="2400" dirty="0"/>
          </a:p>
        </p:txBody>
      </p:sp>
      <p:pic>
        <p:nvPicPr>
          <p:cNvPr id="36" name="Picture 3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423977" y="60984"/>
            <a:ext cx="2355647" cy="900689"/>
          </a:xfrm>
          <a:prstGeom prst="rect">
            <a:avLst/>
          </a:prstGeom>
        </p:spPr>
      </p:pic>
    </p:spTree>
  </p:cSld>
  <p:clrMapOvr>
    <a:masterClrMapping/>
  </p:clrMapOvr>
  <p:transition spd="slow">
    <p:blinds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4568" y="2125871"/>
            <a:ext cx="11535055" cy="2246769"/>
          </a:xfrm>
          <a:prstGeom prst="rect">
            <a:avLst/>
          </a:prstGeom>
        </p:spPr>
        <p:txBody>
          <a:bodyPr wrap="square">
            <a:spAutoFit/>
          </a:bodyPr>
          <a:lstStyle/>
          <a:p>
            <a:pPr lvl="0" algn="ctr"/>
            <a:r>
              <a:rPr lang="en-US" sz="6000" b="1" dirty="0" smtClean="0">
                <a:latin typeface="Arial Narrow" pitchFamily="34" charset="0"/>
              </a:rPr>
              <a:t>W</a:t>
            </a:r>
            <a:r>
              <a:rPr lang="en-US" sz="4000" dirty="0" smtClean="0">
                <a:latin typeface="Arial Narrow" pitchFamily="34" charset="0"/>
              </a:rPr>
              <a:t>e have been in the ever growing field of safety auditing, health safety, risk assessment, and recruitment and provide both occupational and workplace-based safety courses</a:t>
            </a:r>
            <a:endParaRPr lang="en-US" sz="4000" dirty="0">
              <a:solidFill>
                <a:prstClr val="black"/>
              </a:solidFill>
            </a:endParaRPr>
          </a:p>
        </p:txBody>
      </p:sp>
      <p:grpSp>
        <p:nvGrpSpPr>
          <p:cNvPr id="21" name="Group 20"/>
          <p:cNvGrpSpPr/>
          <p:nvPr/>
        </p:nvGrpSpPr>
        <p:grpSpPr>
          <a:xfrm flipH="1">
            <a:off x="3232548" y="4945750"/>
            <a:ext cx="3521443" cy="1799791"/>
            <a:chOff x="411292" y="3262595"/>
            <a:chExt cx="3351815" cy="1799791"/>
          </a:xfrm>
          <a:solidFill>
            <a:schemeClr val="accent2">
              <a:lumMod val="75000"/>
            </a:schemeClr>
          </a:solidFill>
        </p:grpSpPr>
        <p:sp>
          <p:nvSpPr>
            <p:cNvPr id="22" name="Diamond 21"/>
            <p:cNvSpPr/>
            <p:nvPr/>
          </p:nvSpPr>
          <p:spPr>
            <a:xfrm>
              <a:off x="2220562" y="3358704"/>
              <a:ext cx="1542545" cy="154254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rPr>
                <a:t> </a:t>
              </a:r>
              <a:endParaRPr kumimoji="0" lang="pl-PL" sz="1800" b="0" i="0" u="none" strike="noStrike" kern="0" cap="none" spc="0" normalizeH="0" baseline="0" noProof="0" dirty="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23" name="Diamond 22"/>
            <p:cNvSpPr/>
            <p:nvPr/>
          </p:nvSpPr>
          <p:spPr>
            <a:xfrm>
              <a:off x="1791893" y="4128518"/>
              <a:ext cx="870286" cy="870286"/>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24" name="Diamond 23"/>
            <p:cNvSpPr/>
            <p:nvPr/>
          </p:nvSpPr>
          <p:spPr>
            <a:xfrm>
              <a:off x="1797948" y="3262595"/>
              <a:ext cx="870286" cy="870286"/>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25" name="Diamond 24"/>
            <p:cNvSpPr/>
            <p:nvPr/>
          </p:nvSpPr>
          <p:spPr>
            <a:xfrm>
              <a:off x="1548585" y="4563661"/>
              <a:ext cx="498725" cy="49872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26" name="Diamond 25"/>
            <p:cNvSpPr/>
            <p:nvPr/>
          </p:nvSpPr>
          <p:spPr>
            <a:xfrm>
              <a:off x="1424532" y="4558615"/>
              <a:ext cx="250876" cy="250876"/>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27" name="Diamond 26"/>
            <p:cNvSpPr/>
            <p:nvPr/>
          </p:nvSpPr>
          <p:spPr>
            <a:xfrm>
              <a:off x="808505" y="4585552"/>
              <a:ext cx="315697" cy="31569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28" name="Diamond 27"/>
            <p:cNvSpPr/>
            <p:nvPr/>
          </p:nvSpPr>
          <p:spPr>
            <a:xfrm>
              <a:off x="411292" y="4805268"/>
              <a:ext cx="191961" cy="191961"/>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29" name="Rectangle 28"/>
          <p:cNvSpPr/>
          <p:nvPr/>
        </p:nvSpPr>
        <p:spPr>
          <a:xfrm rot="5400000">
            <a:off x="2048869" y="-1465295"/>
            <a:ext cx="966398" cy="4315000"/>
          </a:xfrm>
          <a:prstGeom prst="rect">
            <a:avLst/>
          </a:prstGeom>
          <a:solidFill>
            <a:schemeClr val="accent2">
              <a:lumMod val="75000"/>
            </a:schemeClr>
          </a:solid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sysClr val="window" lastClr="FFFFFF"/>
              </a:solidFill>
              <a:effectLst/>
              <a:uLnTx/>
              <a:uFillTx/>
              <a:latin typeface="Ubuntu" panose="020B0504030602030204" pitchFamily="34" charset="0"/>
              <a:ea typeface="+mn-ea"/>
              <a:cs typeface="+mn-cs"/>
            </a:endParaRPr>
          </a:p>
        </p:txBody>
      </p:sp>
      <p:grpSp>
        <p:nvGrpSpPr>
          <p:cNvPr id="30" name="Group 29"/>
          <p:cNvGrpSpPr/>
          <p:nvPr/>
        </p:nvGrpSpPr>
        <p:grpSpPr>
          <a:xfrm>
            <a:off x="45209" y="0"/>
            <a:ext cx="664894" cy="971457"/>
            <a:chOff x="45210" y="-445712"/>
            <a:chExt cx="664894" cy="971457"/>
          </a:xfrm>
          <a:solidFill>
            <a:schemeClr val="accent2">
              <a:lumMod val="75000"/>
            </a:schemeClr>
          </a:solidFill>
          <a:effectLst>
            <a:outerShdw blurRad="50800" dist="38100" dir="2700000" algn="tl" rotWithShape="0">
              <a:prstClr val="black">
                <a:alpha val="40000"/>
              </a:prstClr>
            </a:outerShdw>
          </a:effectLst>
        </p:grpSpPr>
        <p:grpSp>
          <p:nvGrpSpPr>
            <p:cNvPr id="31" name="Group 6"/>
            <p:cNvGrpSpPr/>
            <p:nvPr/>
          </p:nvGrpSpPr>
          <p:grpSpPr>
            <a:xfrm rot="5400000">
              <a:off x="-56578" y="-343924"/>
              <a:ext cx="868469" cy="664894"/>
              <a:chOff x="-21517" y="805914"/>
              <a:chExt cx="1430459" cy="1095151"/>
            </a:xfrm>
            <a:grpFill/>
          </p:grpSpPr>
          <p:sp>
            <p:nvSpPr>
              <p:cNvPr id="33" name="Diamond 32"/>
              <p:cNvSpPr/>
              <p:nvPr/>
            </p:nvSpPr>
            <p:spPr>
              <a:xfrm rot="5400000">
                <a:off x="-21518" y="805915"/>
                <a:ext cx="1095151" cy="1095150"/>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34" name="Diamond 33"/>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32" name="Diamond 31"/>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grpSp>
        <p:nvGrpSpPr>
          <p:cNvPr id="35" name="Group 34"/>
          <p:cNvGrpSpPr/>
          <p:nvPr/>
        </p:nvGrpSpPr>
        <p:grpSpPr>
          <a:xfrm>
            <a:off x="4283167" y="574766"/>
            <a:ext cx="710104" cy="958393"/>
            <a:chOff x="91441" y="-432648"/>
            <a:chExt cx="710104" cy="958393"/>
          </a:xfrm>
          <a:solidFill>
            <a:schemeClr val="accent2">
              <a:lumMod val="75000"/>
            </a:schemeClr>
          </a:solidFill>
          <a:effectLst>
            <a:outerShdw blurRad="50800" dist="38100" dir="5400000" algn="t" rotWithShape="0">
              <a:prstClr val="black">
                <a:alpha val="40000"/>
              </a:prstClr>
            </a:outerShdw>
          </a:effectLst>
        </p:grpSpPr>
        <p:grpSp>
          <p:nvGrpSpPr>
            <p:cNvPr id="36" name="Group 6"/>
            <p:cNvGrpSpPr/>
            <p:nvPr/>
          </p:nvGrpSpPr>
          <p:grpSpPr>
            <a:xfrm rot="5400000">
              <a:off x="18790" y="-359997"/>
              <a:ext cx="855405" cy="710104"/>
              <a:chOff x="0" y="655300"/>
              <a:chExt cx="1408942" cy="1169615"/>
            </a:xfrm>
            <a:grpFill/>
          </p:grpSpPr>
          <p:sp>
            <p:nvSpPr>
              <p:cNvPr id="38" name="Diamond 37"/>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39" name="Diamond 38"/>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37" name="Diamond 36"/>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40" name="Rectangle 39"/>
          <p:cNvSpPr/>
          <p:nvPr/>
        </p:nvSpPr>
        <p:spPr>
          <a:xfrm>
            <a:off x="758049" y="435820"/>
            <a:ext cx="3605474" cy="584775"/>
          </a:xfrm>
          <a:prstGeom prst="rect">
            <a:avLst/>
          </a:prstGeom>
        </p:spPr>
        <p:txBody>
          <a:bodyPr wrap="none">
            <a:spAutoFit/>
          </a:bodyPr>
          <a:lstStyle/>
          <a:p>
            <a:r>
              <a:rPr lang="en-US" sz="3200" b="1" dirty="0" smtClean="0">
                <a:solidFill>
                  <a:schemeClr val="bg1"/>
                </a:solidFill>
                <a:effectLst>
                  <a:outerShdw blurRad="38100" dist="38100" dir="2700000" algn="tl">
                    <a:srgbClr val="000000">
                      <a:alpha val="43137"/>
                    </a:srgbClr>
                  </a:outerShdw>
                </a:effectLst>
              </a:rPr>
              <a:t>Green World Group </a:t>
            </a:r>
            <a:endParaRPr lang="en-US" sz="3200" b="1" dirty="0">
              <a:solidFill>
                <a:schemeClr val="bg1"/>
              </a:solidFill>
              <a:effectLst>
                <a:outerShdw blurRad="38100" dist="38100" dir="2700000" algn="tl">
                  <a:srgbClr val="000000">
                    <a:alpha val="43137"/>
                  </a:srgbClr>
                </a:outerShdw>
              </a:effectLst>
            </a:endParaRPr>
          </a:p>
        </p:txBody>
      </p:sp>
      <p:pic>
        <p:nvPicPr>
          <p:cNvPr id="42" name="Picture 4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423977" y="60984"/>
            <a:ext cx="2355647" cy="900689"/>
          </a:xfrm>
          <a:prstGeom prst="rect">
            <a:avLst/>
          </a:prstGeom>
        </p:spPr>
      </p:pic>
    </p:spTree>
  </p:cSld>
  <p:clrMapOvr>
    <a:masterClrMapping/>
  </p:clrMapOvr>
  <p:transition spd="slow">
    <p:fade/>
    <p:sndAc>
      <p:end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18338" y="0"/>
            <a:ext cx="5173662"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solidFill>
                  <a:schemeClr val="tx1">
                    <a:lumMod val="85000"/>
                    <a:lumOff val="15000"/>
                  </a:schemeClr>
                </a:solidFill>
              </a:rPr>
              <a:t>Image</a:t>
            </a:r>
          </a:p>
        </p:txBody>
      </p:sp>
      <p:sp>
        <p:nvSpPr>
          <p:cNvPr id="5" name="Rectangle 4"/>
          <p:cNvSpPr/>
          <p:nvPr/>
        </p:nvSpPr>
        <p:spPr>
          <a:xfrm>
            <a:off x="7018338" y="4341813"/>
            <a:ext cx="5173662" cy="2516187"/>
          </a:xfrm>
          <a:prstGeom prst="rect">
            <a:avLst/>
          </a:prstGeom>
          <a:solidFill>
            <a:schemeClr val="tx1">
              <a:lumMod val="85000"/>
              <a:lumOff val="1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4" name="TextBox 23"/>
          <p:cNvSpPr txBox="1"/>
          <p:nvPr/>
        </p:nvSpPr>
        <p:spPr>
          <a:xfrm>
            <a:off x="8255726" y="0"/>
            <a:ext cx="3082834" cy="1077218"/>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latin typeface="Arial Narrow" pitchFamily="34" charset="0"/>
              </a:rPr>
              <a:t>Business Centers</a:t>
            </a:r>
          </a:p>
          <a:p>
            <a:endParaRPr lang="en-US" sz="3200" b="1" dirty="0">
              <a:effectLst>
                <a:outerShdw blurRad="38100" dist="38100" dir="2700000" algn="tl">
                  <a:srgbClr val="000000">
                    <a:alpha val="43137"/>
                  </a:srgbClr>
                </a:outerShdw>
              </a:effectLst>
            </a:endParaRPr>
          </a:p>
        </p:txBody>
      </p:sp>
      <p:sp>
        <p:nvSpPr>
          <p:cNvPr id="25" name="TextBox 24"/>
          <p:cNvSpPr txBox="1"/>
          <p:nvPr/>
        </p:nvSpPr>
        <p:spPr>
          <a:xfrm>
            <a:off x="248194" y="1580605"/>
            <a:ext cx="5956663" cy="954107"/>
          </a:xfrm>
          <a:prstGeom prst="rect">
            <a:avLst/>
          </a:prstGeom>
          <a:noFill/>
        </p:spPr>
        <p:txBody>
          <a:bodyPr wrap="square" rtlCol="0">
            <a:spAutoFit/>
          </a:bodyPr>
          <a:lstStyle/>
          <a:p>
            <a:r>
              <a:rPr lang="en-US" sz="2800" b="1" dirty="0" smtClean="0">
                <a:latin typeface="Arial Narrow" pitchFamily="34" charset="0"/>
              </a:rPr>
              <a:t>Green World Mgmt &amp; Training Institute</a:t>
            </a:r>
            <a:endParaRPr lang="en-US" sz="2800" dirty="0" smtClean="0">
              <a:latin typeface="Arial Narrow" pitchFamily="34" charset="0"/>
            </a:endParaRPr>
          </a:p>
          <a:p>
            <a:endParaRPr lang="en-US" sz="2800" dirty="0"/>
          </a:p>
        </p:txBody>
      </p:sp>
      <p:sp>
        <p:nvSpPr>
          <p:cNvPr id="26" name="TextBox 25"/>
          <p:cNvSpPr txBox="1"/>
          <p:nvPr/>
        </p:nvSpPr>
        <p:spPr>
          <a:xfrm>
            <a:off x="-4493623" y="-444137"/>
            <a:ext cx="10084526" cy="369332"/>
          </a:xfrm>
          <a:prstGeom prst="rect">
            <a:avLst/>
          </a:prstGeom>
          <a:noFill/>
        </p:spPr>
        <p:txBody>
          <a:bodyPr wrap="square" rtlCol="0">
            <a:spAutoFit/>
          </a:bodyPr>
          <a:lstStyle/>
          <a:p>
            <a:endParaRPr lang="en-US" dirty="0"/>
          </a:p>
        </p:txBody>
      </p:sp>
      <p:sp>
        <p:nvSpPr>
          <p:cNvPr id="27" name="TextBox 26"/>
          <p:cNvSpPr txBox="1"/>
          <p:nvPr/>
        </p:nvSpPr>
        <p:spPr>
          <a:xfrm>
            <a:off x="295835" y="2554941"/>
            <a:ext cx="6736977" cy="2554545"/>
          </a:xfrm>
          <a:prstGeom prst="rect">
            <a:avLst/>
          </a:prstGeom>
          <a:noFill/>
        </p:spPr>
        <p:txBody>
          <a:bodyPr wrap="square" rtlCol="0">
            <a:spAutoFit/>
          </a:bodyPr>
          <a:lstStyle/>
          <a:p>
            <a:r>
              <a:rPr lang="en-US" sz="3200" dirty="0" smtClean="0">
                <a:latin typeface="Arial Narrow" pitchFamily="34" charset="0"/>
                <a:cs typeface="Arial" pitchFamily="34" charset="0"/>
              </a:rPr>
              <a:t># 5/12 </a:t>
            </a:r>
            <a:r>
              <a:rPr lang="en-US" sz="3200" dirty="0" err="1" smtClean="0">
                <a:latin typeface="Arial Narrow" pitchFamily="34" charset="0"/>
                <a:cs typeface="Arial" pitchFamily="34" charset="0"/>
              </a:rPr>
              <a:t>Ambalavanar</a:t>
            </a:r>
            <a:r>
              <a:rPr lang="en-US" sz="3200" dirty="0" smtClean="0">
                <a:latin typeface="Arial Narrow" pitchFamily="34" charset="0"/>
                <a:cs typeface="Arial" pitchFamily="34" charset="0"/>
              </a:rPr>
              <a:t> Street, 100 feet road,</a:t>
            </a:r>
            <a:br>
              <a:rPr lang="en-US" sz="3200" dirty="0" smtClean="0">
                <a:latin typeface="Arial Narrow" pitchFamily="34" charset="0"/>
                <a:cs typeface="Arial" pitchFamily="34" charset="0"/>
              </a:rPr>
            </a:br>
            <a:r>
              <a:rPr lang="en-US" sz="3200" dirty="0" err="1" smtClean="0">
                <a:latin typeface="Arial Narrow" pitchFamily="34" charset="0"/>
                <a:cs typeface="Arial" pitchFamily="34" charset="0"/>
              </a:rPr>
              <a:t>Arumbakkam</a:t>
            </a:r>
            <a:r>
              <a:rPr lang="en-US" sz="3200" dirty="0" smtClean="0">
                <a:latin typeface="Arial Narrow" pitchFamily="34" charset="0"/>
                <a:cs typeface="Arial" pitchFamily="34" charset="0"/>
              </a:rPr>
              <a:t>, Chennai – 600 106</a:t>
            </a:r>
            <a:br>
              <a:rPr lang="en-US" sz="3200" dirty="0" smtClean="0">
                <a:latin typeface="Arial Narrow" pitchFamily="34" charset="0"/>
                <a:cs typeface="Arial" pitchFamily="34" charset="0"/>
              </a:rPr>
            </a:br>
            <a:r>
              <a:rPr lang="en-US" sz="3200" dirty="0" smtClean="0">
                <a:latin typeface="Arial Narrow" pitchFamily="34" charset="0"/>
                <a:cs typeface="Arial" pitchFamily="34" charset="0"/>
              </a:rPr>
              <a:t>Land Mark: Next to Hotel Vijay Park,</a:t>
            </a:r>
            <a:br>
              <a:rPr lang="en-US" sz="3200" dirty="0" smtClean="0">
                <a:latin typeface="Arial Narrow" pitchFamily="34" charset="0"/>
                <a:cs typeface="Arial" pitchFamily="34" charset="0"/>
              </a:rPr>
            </a:br>
            <a:r>
              <a:rPr lang="en-US" sz="3200" b="1" dirty="0" smtClean="0">
                <a:latin typeface="Arial Narrow" pitchFamily="34" charset="0"/>
                <a:cs typeface="Arial" pitchFamily="34" charset="0"/>
              </a:rPr>
              <a:t>Tel:</a:t>
            </a:r>
            <a:r>
              <a:rPr lang="en-US" sz="3200" dirty="0" smtClean="0">
                <a:latin typeface="Arial Narrow" pitchFamily="34" charset="0"/>
                <a:cs typeface="Arial" pitchFamily="34" charset="0"/>
              </a:rPr>
              <a:t> 044 24750740. </a:t>
            </a:r>
          </a:p>
          <a:p>
            <a:r>
              <a:rPr lang="en-US" sz="3200" b="1" dirty="0" smtClean="0">
                <a:latin typeface="Arial Narrow" pitchFamily="34" charset="0"/>
                <a:cs typeface="Arial" pitchFamily="34" charset="0"/>
              </a:rPr>
              <a:t>Mobile: </a:t>
            </a:r>
            <a:r>
              <a:rPr lang="en-US" sz="3200" dirty="0" smtClean="0">
                <a:latin typeface="Arial Narrow" pitchFamily="34" charset="0"/>
                <a:cs typeface="Arial" pitchFamily="34" charset="0"/>
              </a:rPr>
              <a:t>+91 8098498158</a:t>
            </a:r>
            <a:endParaRPr lang="en-US" sz="3200" dirty="0"/>
          </a:p>
        </p:txBody>
      </p:sp>
      <p:pic>
        <p:nvPicPr>
          <p:cNvPr id="29" name="Picture 2" descr="E:\Umesh\Task\2014\ppt\gallery_slide\classroom_04png.png"/>
          <p:cNvPicPr>
            <a:picLocks noChangeAspect="1" noChangeArrowheads="1"/>
          </p:cNvPicPr>
          <p:nvPr/>
        </p:nvPicPr>
        <p:blipFill>
          <a:blip r:embed="rId2" cstate="print"/>
          <a:srcRect/>
          <a:stretch>
            <a:fillRect/>
          </a:stretch>
        </p:blipFill>
        <p:spPr bwMode="auto">
          <a:xfrm>
            <a:off x="7113494" y="376519"/>
            <a:ext cx="5078506" cy="3980328"/>
          </a:xfrm>
          <a:prstGeom prst="rect">
            <a:avLst/>
          </a:prstGeom>
          <a:ln>
            <a:noFill/>
          </a:ln>
          <a:effectLst>
            <a:outerShdw blurRad="292100" dist="139700" dir="2700000" algn="tl" rotWithShape="0">
              <a:srgbClr val="333333">
                <a:alpha val="65000"/>
              </a:srgbClr>
            </a:outerShdw>
          </a:effectLst>
        </p:spPr>
      </p:pic>
      <p:sp>
        <p:nvSpPr>
          <p:cNvPr id="30" name="TextBox 29"/>
          <p:cNvSpPr txBox="1"/>
          <p:nvPr/>
        </p:nvSpPr>
        <p:spPr>
          <a:xfrm>
            <a:off x="7227537" y="4953407"/>
            <a:ext cx="4850419" cy="1077218"/>
          </a:xfrm>
          <a:prstGeom prst="rect">
            <a:avLst/>
          </a:prstGeom>
          <a:noFill/>
        </p:spPr>
        <p:txBody>
          <a:bodyPr wrap="square" rtlCol="0">
            <a:spAutoFit/>
          </a:bodyPr>
          <a:lstStyle/>
          <a:p>
            <a:r>
              <a:rPr lang="en-US" sz="3200" b="1" dirty="0">
                <a:solidFill>
                  <a:schemeClr val="bg1"/>
                </a:solidFill>
                <a:latin typeface="Arial Narrow" pitchFamily="34" charset="0"/>
                <a:cs typeface="Arial" pitchFamily="34" charset="0"/>
              </a:rPr>
              <a:t>Toll-Free</a:t>
            </a:r>
            <a:r>
              <a:rPr lang="en-US" sz="3200" b="1" dirty="0" smtClean="0">
                <a:solidFill>
                  <a:schemeClr val="bg1"/>
                </a:solidFill>
                <a:latin typeface="Arial Narrow" pitchFamily="34" charset="0"/>
                <a:cs typeface="Arial" pitchFamily="34" charset="0"/>
              </a:rPr>
              <a:t>: 1800 </a:t>
            </a:r>
            <a:r>
              <a:rPr lang="en-US" sz="3200" b="1" dirty="0">
                <a:solidFill>
                  <a:schemeClr val="bg1"/>
                </a:solidFill>
                <a:latin typeface="Arial Narrow" pitchFamily="34" charset="0"/>
                <a:cs typeface="Arial" pitchFamily="34" charset="0"/>
              </a:rPr>
              <a:t>300 20676</a:t>
            </a:r>
          </a:p>
          <a:p>
            <a:r>
              <a:rPr lang="en-US" sz="3200" b="1" dirty="0" smtClean="0">
                <a:solidFill>
                  <a:schemeClr val="bg1"/>
                </a:solidFill>
                <a:latin typeface="Arial Narrow" pitchFamily="34" charset="0"/>
                <a:cs typeface="Arial" pitchFamily="34" charset="0"/>
              </a:rPr>
              <a:t>WhatsApp: +</a:t>
            </a:r>
            <a:r>
              <a:rPr lang="en-US" sz="3200" b="1" dirty="0">
                <a:solidFill>
                  <a:schemeClr val="bg1"/>
                </a:solidFill>
                <a:latin typeface="Arial Narrow" pitchFamily="34" charset="0"/>
                <a:cs typeface="Arial" pitchFamily="34" charset="0"/>
              </a:rPr>
              <a:t>91 9791082789</a:t>
            </a:r>
            <a:endParaRPr lang="en-US" sz="3200" dirty="0">
              <a:solidFill>
                <a:schemeClr val="bg1"/>
              </a:solidFill>
            </a:endParaRPr>
          </a:p>
        </p:txBody>
      </p:sp>
      <p:grpSp>
        <p:nvGrpSpPr>
          <p:cNvPr id="33" name="Group 32"/>
          <p:cNvGrpSpPr/>
          <p:nvPr/>
        </p:nvGrpSpPr>
        <p:grpSpPr>
          <a:xfrm rot="18140634" flipH="1">
            <a:off x="4104256" y="4765884"/>
            <a:ext cx="1997230" cy="1626625"/>
            <a:chOff x="411292" y="2793480"/>
            <a:chExt cx="2651652" cy="2268906"/>
          </a:xfrm>
          <a:solidFill>
            <a:schemeClr val="accent2">
              <a:lumMod val="75000"/>
            </a:schemeClr>
          </a:solidFill>
        </p:grpSpPr>
        <p:sp>
          <p:nvSpPr>
            <p:cNvPr id="34" name="Diamond 33"/>
            <p:cNvSpPr/>
            <p:nvPr/>
          </p:nvSpPr>
          <p:spPr>
            <a:xfrm>
              <a:off x="1520398" y="2793480"/>
              <a:ext cx="1542546" cy="154254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rPr>
                <a:t> </a:t>
              </a:r>
              <a:endParaRPr kumimoji="0" lang="pl-PL" sz="1800" b="0" i="0" u="none" strike="noStrike" kern="0" cap="none" spc="0" normalizeH="0" baseline="0" noProof="0" dirty="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35" name="Diamond 34"/>
            <p:cNvSpPr/>
            <p:nvPr/>
          </p:nvSpPr>
          <p:spPr>
            <a:xfrm>
              <a:off x="1791893" y="4128518"/>
              <a:ext cx="870286" cy="870286"/>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36" name="Diamond 35"/>
            <p:cNvSpPr/>
            <p:nvPr/>
          </p:nvSpPr>
          <p:spPr>
            <a:xfrm>
              <a:off x="1797948" y="3262595"/>
              <a:ext cx="870286" cy="870286"/>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37" name="Diamond 36"/>
            <p:cNvSpPr/>
            <p:nvPr/>
          </p:nvSpPr>
          <p:spPr>
            <a:xfrm>
              <a:off x="1548585" y="4563661"/>
              <a:ext cx="498725" cy="49872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38" name="Diamond 37"/>
            <p:cNvSpPr/>
            <p:nvPr/>
          </p:nvSpPr>
          <p:spPr>
            <a:xfrm>
              <a:off x="1424532" y="4558615"/>
              <a:ext cx="250876" cy="250876"/>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39" name="Diamond 38"/>
            <p:cNvSpPr/>
            <p:nvPr/>
          </p:nvSpPr>
          <p:spPr>
            <a:xfrm>
              <a:off x="808505" y="4585552"/>
              <a:ext cx="315697" cy="31569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40" name="Diamond 39"/>
            <p:cNvSpPr/>
            <p:nvPr/>
          </p:nvSpPr>
          <p:spPr>
            <a:xfrm>
              <a:off x="411292" y="4805268"/>
              <a:ext cx="191961" cy="191961"/>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41" name="Rectangle 40"/>
          <p:cNvSpPr/>
          <p:nvPr/>
        </p:nvSpPr>
        <p:spPr>
          <a:xfrm rot="5400000">
            <a:off x="2048869" y="-1465295"/>
            <a:ext cx="966398" cy="4315000"/>
          </a:xfrm>
          <a:prstGeom prst="rect">
            <a:avLst/>
          </a:prstGeom>
          <a:solidFill>
            <a:schemeClr val="accent2">
              <a:lumMod val="75000"/>
            </a:schemeClr>
          </a:solid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sysClr val="window" lastClr="FFFFFF"/>
              </a:solidFill>
              <a:effectLst/>
              <a:uLnTx/>
              <a:uFillTx/>
              <a:latin typeface="Ubuntu" panose="020B0504030602030204" pitchFamily="34" charset="0"/>
              <a:ea typeface="+mn-ea"/>
              <a:cs typeface="+mn-cs"/>
            </a:endParaRPr>
          </a:p>
        </p:txBody>
      </p:sp>
      <p:grpSp>
        <p:nvGrpSpPr>
          <p:cNvPr id="42" name="Group 41"/>
          <p:cNvGrpSpPr/>
          <p:nvPr/>
        </p:nvGrpSpPr>
        <p:grpSpPr>
          <a:xfrm>
            <a:off x="45209" y="0"/>
            <a:ext cx="664894" cy="971457"/>
            <a:chOff x="45210" y="-445712"/>
            <a:chExt cx="664894" cy="971457"/>
          </a:xfrm>
          <a:solidFill>
            <a:schemeClr val="accent2">
              <a:lumMod val="75000"/>
            </a:schemeClr>
          </a:solidFill>
          <a:effectLst>
            <a:outerShdw blurRad="50800" dist="38100" dir="2700000" algn="tl" rotWithShape="0">
              <a:prstClr val="black">
                <a:alpha val="40000"/>
              </a:prstClr>
            </a:outerShdw>
          </a:effectLst>
        </p:grpSpPr>
        <p:grpSp>
          <p:nvGrpSpPr>
            <p:cNvPr id="43" name="Group 6"/>
            <p:cNvGrpSpPr/>
            <p:nvPr/>
          </p:nvGrpSpPr>
          <p:grpSpPr>
            <a:xfrm rot="5400000">
              <a:off x="-56578" y="-343924"/>
              <a:ext cx="868469" cy="664894"/>
              <a:chOff x="-21517" y="805914"/>
              <a:chExt cx="1430459" cy="1095151"/>
            </a:xfrm>
            <a:grpFill/>
          </p:grpSpPr>
          <p:sp>
            <p:nvSpPr>
              <p:cNvPr id="45" name="Diamond 44"/>
              <p:cNvSpPr/>
              <p:nvPr/>
            </p:nvSpPr>
            <p:spPr>
              <a:xfrm rot="5400000">
                <a:off x="-21518" y="805915"/>
                <a:ext cx="1095151" cy="1095150"/>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46" name="Diamond 45"/>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44" name="Diamond 43"/>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grpSp>
        <p:nvGrpSpPr>
          <p:cNvPr id="47" name="Group 46"/>
          <p:cNvGrpSpPr/>
          <p:nvPr/>
        </p:nvGrpSpPr>
        <p:grpSpPr>
          <a:xfrm>
            <a:off x="4283167" y="574766"/>
            <a:ext cx="710104" cy="958393"/>
            <a:chOff x="91441" y="-432648"/>
            <a:chExt cx="710104" cy="958393"/>
          </a:xfrm>
          <a:solidFill>
            <a:schemeClr val="accent2">
              <a:lumMod val="75000"/>
            </a:schemeClr>
          </a:solidFill>
          <a:effectLst>
            <a:outerShdw blurRad="50800" dist="38100" dir="5400000" algn="t" rotWithShape="0">
              <a:prstClr val="black">
                <a:alpha val="40000"/>
              </a:prstClr>
            </a:outerShdw>
          </a:effectLst>
        </p:grpSpPr>
        <p:grpSp>
          <p:nvGrpSpPr>
            <p:cNvPr id="48" name="Group 6"/>
            <p:cNvGrpSpPr/>
            <p:nvPr/>
          </p:nvGrpSpPr>
          <p:grpSpPr>
            <a:xfrm rot="5400000">
              <a:off x="18790" y="-359997"/>
              <a:ext cx="855405" cy="710104"/>
              <a:chOff x="0" y="655300"/>
              <a:chExt cx="1408942" cy="1169615"/>
            </a:xfrm>
            <a:grpFill/>
          </p:grpSpPr>
          <p:sp>
            <p:nvSpPr>
              <p:cNvPr id="50" name="Diamond 49"/>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51" name="Diamond 50"/>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49" name="Diamond 48"/>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52" name="Rectangle 51"/>
          <p:cNvSpPr/>
          <p:nvPr/>
        </p:nvSpPr>
        <p:spPr>
          <a:xfrm>
            <a:off x="758049" y="435820"/>
            <a:ext cx="3605474" cy="584775"/>
          </a:xfrm>
          <a:prstGeom prst="rect">
            <a:avLst/>
          </a:prstGeom>
        </p:spPr>
        <p:txBody>
          <a:bodyPr wrap="none">
            <a:spAutoFit/>
          </a:bodyPr>
          <a:lstStyle/>
          <a:p>
            <a:r>
              <a:rPr lang="en-US" sz="3200" b="1" dirty="0" smtClean="0">
                <a:solidFill>
                  <a:schemeClr val="bg1"/>
                </a:solidFill>
                <a:effectLst>
                  <a:outerShdw blurRad="38100" dist="38100" dir="2700000" algn="tl">
                    <a:srgbClr val="000000">
                      <a:alpha val="43137"/>
                    </a:srgbClr>
                  </a:outerShdw>
                </a:effectLst>
              </a:rPr>
              <a:t>Green World Group </a:t>
            </a:r>
            <a:endParaRPr lang="en-US" sz="3200" b="1" dirty="0">
              <a:solidFill>
                <a:schemeClr val="bg1"/>
              </a:solidFill>
              <a:effectLst>
                <a:outerShdw blurRad="38100" dist="38100" dir="2700000" algn="tl">
                  <a:srgbClr val="000000">
                    <a:alpha val="43137"/>
                  </a:srgbClr>
                </a:outerShdw>
              </a:effectLst>
            </a:endParaRPr>
          </a:p>
        </p:txBody>
      </p:sp>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18338" y="0"/>
            <a:ext cx="5173662"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solidFill>
                  <a:schemeClr val="tx1">
                    <a:lumMod val="85000"/>
                    <a:lumOff val="15000"/>
                  </a:schemeClr>
                </a:solidFill>
              </a:rPr>
              <a:t>Image</a:t>
            </a:r>
          </a:p>
        </p:txBody>
      </p:sp>
      <p:sp>
        <p:nvSpPr>
          <p:cNvPr id="5" name="Rectangle 4"/>
          <p:cNvSpPr/>
          <p:nvPr/>
        </p:nvSpPr>
        <p:spPr>
          <a:xfrm>
            <a:off x="7018338" y="4341813"/>
            <a:ext cx="5173662" cy="2516187"/>
          </a:xfrm>
          <a:prstGeom prst="rect">
            <a:avLst/>
          </a:prstGeom>
          <a:solidFill>
            <a:schemeClr val="tx1">
              <a:lumMod val="85000"/>
              <a:lumOff val="1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TextBox 16"/>
          <p:cNvSpPr txBox="1"/>
          <p:nvPr/>
        </p:nvSpPr>
        <p:spPr>
          <a:xfrm>
            <a:off x="8162962" y="-79512"/>
            <a:ext cx="3082834" cy="1077218"/>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latin typeface="Arial Narrow" pitchFamily="34" charset="0"/>
              </a:rPr>
              <a:t>Business Centers</a:t>
            </a:r>
          </a:p>
          <a:p>
            <a:endParaRPr lang="en-US" sz="3200" b="1" dirty="0">
              <a:effectLst>
                <a:outerShdw blurRad="38100" dist="38100" dir="2700000" algn="tl">
                  <a:srgbClr val="000000">
                    <a:alpha val="43137"/>
                  </a:srgbClr>
                </a:outerShdw>
              </a:effectLst>
            </a:endParaRPr>
          </a:p>
        </p:txBody>
      </p:sp>
      <p:sp>
        <p:nvSpPr>
          <p:cNvPr id="18" name="TextBox 17"/>
          <p:cNvSpPr txBox="1"/>
          <p:nvPr/>
        </p:nvSpPr>
        <p:spPr>
          <a:xfrm>
            <a:off x="207853" y="1486475"/>
            <a:ext cx="5956663" cy="954107"/>
          </a:xfrm>
          <a:prstGeom prst="rect">
            <a:avLst/>
          </a:prstGeom>
          <a:noFill/>
        </p:spPr>
        <p:txBody>
          <a:bodyPr wrap="square" rtlCol="0">
            <a:spAutoFit/>
          </a:bodyPr>
          <a:lstStyle/>
          <a:p>
            <a:r>
              <a:rPr lang="en-US" sz="2800" b="1" dirty="0" smtClean="0">
                <a:latin typeface="Arial Narrow" pitchFamily="34" charset="0"/>
              </a:rPr>
              <a:t>Green World Safety and Security Consultancy LLC</a:t>
            </a:r>
            <a:endParaRPr lang="en-US" sz="2800" b="1" dirty="0">
              <a:latin typeface="Arial Narrow" pitchFamily="34" charset="0"/>
            </a:endParaRPr>
          </a:p>
        </p:txBody>
      </p:sp>
      <p:sp>
        <p:nvSpPr>
          <p:cNvPr id="19" name="TextBox 18"/>
          <p:cNvSpPr txBox="1"/>
          <p:nvPr/>
        </p:nvSpPr>
        <p:spPr>
          <a:xfrm>
            <a:off x="-4493623" y="-444137"/>
            <a:ext cx="10084526" cy="369332"/>
          </a:xfrm>
          <a:prstGeom prst="rect">
            <a:avLst/>
          </a:prstGeom>
          <a:noFill/>
        </p:spPr>
        <p:txBody>
          <a:bodyPr wrap="square" rtlCol="0">
            <a:spAutoFit/>
          </a:bodyPr>
          <a:lstStyle/>
          <a:p>
            <a:endParaRPr lang="en-US" dirty="0"/>
          </a:p>
        </p:txBody>
      </p:sp>
      <p:sp>
        <p:nvSpPr>
          <p:cNvPr id="20" name="TextBox 19"/>
          <p:cNvSpPr txBox="1"/>
          <p:nvPr/>
        </p:nvSpPr>
        <p:spPr>
          <a:xfrm>
            <a:off x="295835" y="2554941"/>
            <a:ext cx="6736977" cy="2554545"/>
          </a:xfrm>
          <a:prstGeom prst="rect">
            <a:avLst/>
          </a:prstGeom>
          <a:noFill/>
        </p:spPr>
        <p:txBody>
          <a:bodyPr wrap="square" rtlCol="0">
            <a:spAutoFit/>
          </a:bodyPr>
          <a:lstStyle/>
          <a:p>
            <a:r>
              <a:rPr lang="en-US" sz="3200" dirty="0">
                <a:latin typeface="Arial Narrow" pitchFamily="34" charset="0"/>
                <a:cs typeface="Arial" pitchFamily="34" charset="0"/>
              </a:rPr>
              <a:t>Suite </a:t>
            </a:r>
            <a:r>
              <a:rPr lang="en-US" sz="3200" dirty="0" smtClean="0">
                <a:latin typeface="Arial Narrow" pitchFamily="34" charset="0"/>
                <a:cs typeface="Arial" pitchFamily="34" charset="0"/>
              </a:rPr>
              <a:t>#102</a:t>
            </a:r>
            <a:r>
              <a:rPr lang="en-US" sz="3200" dirty="0">
                <a:latin typeface="Arial Narrow" pitchFamily="34" charset="0"/>
                <a:cs typeface="Arial" pitchFamily="34" charset="0"/>
              </a:rPr>
              <a:t>,</a:t>
            </a:r>
            <a:br>
              <a:rPr lang="en-US" sz="3200" dirty="0">
                <a:latin typeface="Arial Narrow" pitchFamily="34" charset="0"/>
                <a:cs typeface="Arial" pitchFamily="34" charset="0"/>
              </a:rPr>
            </a:br>
            <a:r>
              <a:rPr lang="en-US" sz="3200" dirty="0">
                <a:latin typeface="Arial Narrow" pitchFamily="34" charset="0"/>
                <a:cs typeface="Arial" pitchFamily="34" charset="0"/>
              </a:rPr>
              <a:t>First Floor, Sapphire Tower,</a:t>
            </a:r>
            <a:br>
              <a:rPr lang="en-US" sz="3200" dirty="0">
                <a:latin typeface="Arial Narrow" pitchFamily="34" charset="0"/>
                <a:cs typeface="Arial" pitchFamily="34" charset="0"/>
              </a:rPr>
            </a:br>
            <a:r>
              <a:rPr lang="en-US" sz="3200" dirty="0">
                <a:latin typeface="Arial Narrow" pitchFamily="34" charset="0"/>
                <a:cs typeface="Arial" pitchFamily="34" charset="0"/>
              </a:rPr>
              <a:t>Near </a:t>
            </a:r>
            <a:r>
              <a:rPr lang="en-US" sz="3200" dirty="0" err="1">
                <a:latin typeface="Arial Narrow" pitchFamily="34" charset="0"/>
                <a:cs typeface="Arial" pitchFamily="34" charset="0"/>
              </a:rPr>
              <a:t>Dnata</a:t>
            </a:r>
            <a:r>
              <a:rPr lang="en-US" sz="3200" dirty="0">
                <a:latin typeface="Arial Narrow" pitchFamily="34" charset="0"/>
                <a:cs typeface="Arial" pitchFamily="34" charset="0"/>
              </a:rPr>
              <a:t>, Deira, Dubai PO Box -83127</a:t>
            </a:r>
            <a:br>
              <a:rPr lang="en-US" sz="3200" dirty="0">
                <a:latin typeface="Arial Narrow" pitchFamily="34" charset="0"/>
                <a:cs typeface="Arial" pitchFamily="34" charset="0"/>
              </a:rPr>
            </a:br>
            <a:r>
              <a:rPr lang="en-US" sz="3200" b="1" dirty="0">
                <a:latin typeface="Arial Narrow" pitchFamily="34" charset="0"/>
                <a:cs typeface="Arial" pitchFamily="34" charset="0"/>
              </a:rPr>
              <a:t>Tel</a:t>
            </a:r>
            <a:r>
              <a:rPr lang="en-US" sz="3200" dirty="0">
                <a:latin typeface="Arial Narrow" pitchFamily="34" charset="0"/>
                <a:cs typeface="Arial" pitchFamily="34" charset="0"/>
              </a:rPr>
              <a:t>: +</a:t>
            </a:r>
            <a:r>
              <a:rPr lang="en-US" sz="3200" dirty="0" smtClean="0">
                <a:latin typeface="Arial Narrow" pitchFamily="34" charset="0"/>
                <a:cs typeface="Arial" pitchFamily="34" charset="0"/>
              </a:rPr>
              <a:t>971-04-2698807 </a:t>
            </a:r>
          </a:p>
          <a:p>
            <a:r>
              <a:rPr lang="en-US" sz="3200" b="1" dirty="0" smtClean="0">
                <a:latin typeface="Arial Narrow" pitchFamily="34" charset="0"/>
                <a:cs typeface="Arial" pitchFamily="34" charset="0"/>
              </a:rPr>
              <a:t>Mobile</a:t>
            </a:r>
            <a:r>
              <a:rPr lang="en-US" sz="3200" b="1" dirty="0">
                <a:latin typeface="Arial Narrow" pitchFamily="34" charset="0"/>
                <a:cs typeface="Arial" pitchFamily="34" charset="0"/>
              </a:rPr>
              <a:t>:</a:t>
            </a:r>
            <a:r>
              <a:rPr lang="en-US" sz="3200" dirty="0">
                <a:latin typeface="Arial Narrow" pitchFamily="34" charset="0"/>
                <a:cs typeface="Arial" pitchFamily="34" charset="0"/>
              </a:rPr>
              <a:t> +</a:t>
            </a:r>
            <a:r>
              <a:rPr lang="en-US" sz="3200" dirty="0" smtClean="0">
                <a:latin typeface="Arial Narrow" pitchFamily="34" charset="0"/>
                <a:cs typeface="Arial" pitchFamily="34" charset="0"/>
              </a:rPr>
              <a:t>971-055-7044902</a:t>
            </a:r>
            <a:endParaRPr lang="en-US" sz="3200" dirty="0"/>
          </a:p>
        </p:txBody>
      </p:sp>
      <p:pic>
        <p:nvPicPr>
          <p:cNvPr id="25" name="Picture 24" descr="sapphire-tower-001-l (1).jpg"/>
          <p:cNvPicPr>
            <a:picLocks noChangeAspect="1"/>
          </p:cNvPicPr>
          <p:nvPr/>
        </p:nvPicPr>
        <p:blipFill>
          <a:blip r:embed="rId2" cstate="print">
            <a:extLst>
              <a:ext uri="{BEBA8EAE-BF5A-486C-A8C5-ECC9F3942E4B}">
                <a14:imgProps xmlns:a14="http://schemas.microsoft.com/office/drawing/2010/main" xmlns="">
                  <a14:imgLayer r:embed="rId3">
                    <a14:imgEffect>
                      <a14:brightnessContrast bright="20000" contrast="-20000"/>
                    </a14:imgEffect>
                  </a14:imgLayer>
                </a14:imgProps>
              </a:ext>
            </a:extLst>
          </a:blip>
          <a:stretch>
            <a:fillRect/>
          </a:stretch>
        </p:blipFill>
        <p:spPr>
          <a:xfrm>
            <a:off x="7195932" y="484069"/>
            <a:ext cx="4871984" cy="4469338"/>
          </a:xfrm>
          <a:prstGeom prst="rect">
            <a:avLst/>
          </a:prstGeom>
          <a:ln>
            <a:solidFill>
              <a:srgbClr val="FFFF00"/>
            </a:solidFill>
          </a:ln>
          <a:effectLst>
            <a:outerShdw blurRad="292100" dist="139700" dir="2700000" algn="tl" rotWithShape="0">
              <a:srgbClr val="333333">
                <a:alpha val="65000"/>
              </a:srgbClr>
            </a:outerShdw>
          </a:effectLst>
        </p:spPr>
      </p:pic>
      <p:grpSp>
        <p:nvGrpSpPr>
          <p:cNvPr id="26" name="Group 25"/>
          <p:cNvGrpSpPr/>
          <p:nvPr/>
        </p:nvGrpSpPr>
        <p:grpSpPr>
          <a:xfrm rot="18140634" flipH="1">
            <a:off x="4171492" y="4765884"/>
            <a:ext cx="1997230" cy="1626625"/>
            <a:chOff x="411292" y="2793480"/>
            <a:chExt cx="2651652" cy="2268906"/>
          </a:xfrm>
          <a:solidFill>
            <a:schemeClr val="accent2">
              <a:lumMod val="75000"/>
            </a:schemeClr>
          </a:solidFill>
        </p:grpSpPr>
        <p:sp>
          <p:nvSpPr>
            <p:cNvPr id="27" name="Diamond 26"/>
            <p:cNvSpPr/>
            <p:nvPr/>
          </p:nvSpPr>
          <p:spPr>
            <a:xfrm>
              <a:off x="1520398" y="2793480"/>
              <a:ext cx="1542546" cy="154254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rPr>
                <a:t> </a:t>
              </a:r>
              <a:endParaRPr kumimoji="0" lang="pl-PL" sz="1800" b="0" i="0" u="none" strike="noStrike" kern="0" cap="none" spc="0" normalizeH="0" baseline="0" noProof="0" dirty="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28" name="Diamond 27"/>
            <p:cNvSpPr/>
            <p:nvPr/>
          </p:nvSpPr>
          <p:spPr>
            <a:xfrm>
              <a:off x="1791893" y="4128518"/>
              <a:ext cx="870286" cy="870286"/>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29" name="Diamond 28"/>
            <p:cNvSpPr/>
            <p:nvPr/>
          </p:nvSpPr>
          <p:spPr>
            <a:xfrm>
              <a:off x="1797948" y="3262595"/>
              <a:ext cx="870286" cy="870286"/>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30" name="Diamond 29"/>
            <p:cNvSpPr/>
            <p:nvPr/>
          </p:nvSpPr>
          <p:spPr>
            <a:xfrm>
              <a:off x="1548585" y="4563661"/>
              <a:ext cx="498725" cy="49872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31" name="Diamond 30"/>
            <p:cNvSpPr/>
            <p:nvPr/>
          </p:nvSpPr>
          <p:spPr>
            <a:xfrm>
              <a:off x="1424532" y="4558615"/>
              <a:ext cx="250876" cy="250876"/>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32" name="Diamond 31"/>
            <p:cNvSpPr/>
            <p:nvPr/>
          </p:nvSpPr>
          <p:spPr>
            <a:xfrm>
              <a:off x="808505" y="4585552"/>
              <a:ext cx="315697" cy="31569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33" name="Diamond 32"/>
            <p:cNvSpPr/>
            <p:nvPr/>
          </p:nvSpPr>
          <p:spPr>
            <a:xfrm>
              <a:off x="411292" y="4805268"/>
              <a:ext cx="191961" cy="191961"/>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34" name="Rectangle 33"/>
          <p:cNvSpPr/>
          <p:nvPr/>
        </p:nvSpPr>
        <p:spPr>
          <a:xfrm rot="5400000">
            <a:off x="2048869" y="-1465295"/>
            <a:ext cx="966398" cy="4315000"/>
          </a:xfrm>
          <a:prstGeom prst="rect">
            <a:avLst/>
          </a:prstGeom>
          <a:solidFill>
            <a:schemeClr val="accent2">
              <a:lumMod val="75000"/>
            </a:schemeClr>
          </a:solid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sysClr val="window" lastClr="FFFFFF"/>
              </a:solidFill>
              <a:effectLst/>
              <a:uLnTx/>
              <a:uFillTx/>
              <a:latin typeface="Ubuntu" panose="020B0504030602030204" pitchFamily="34" charset="0"/>
              <a:ea typeface="+mn-ea"/>
              <a:cs typeface="+mn-cs"/>
            </a:endParaRPr>
          </a:p>
        </p:txBody>
      </p:sp>
      <p:grpSp>
        <p:nvGrpSpPr>
          <p:cNvPr id="35" name="Group 34"/>
          <p:cNvGrpSpPr/>
          <p:nvPr/>
        </p:nvGrpSpPr>
        <p:grpSpPr>
          <a:xfrm>
            <a:off x="45209" y="0"/>
            <a:ext cx="664894" cy="971457"/>
            <a:chOff x="45210" y="-445712"/>
            <a:chExt cx="664894" cy="971457"/>
          </a:xfrm>
          <a:solidFill>
            <a:schemeClr val="accent2">
              <a:lumMod val="75000"/>
            </a:schemeClr>
          </a:solidFill>
          <a:effectLst>
            <a:outerShdw blurRad="50800" dist="38100" dir="2700000" algn="tl" rotWithShape="0">
              <a:prstClr val="black">
                <a:alpha val="40000"/>
              </a:prstClr>
            </a:outerShdw>
          </a:effectLst>
        </p:grpSpPr>
        <p:grpSp>
          <p:nvGrpSpPr>
            <p:cNvPr id="36" name="Group 6"/>
            <p:cNvGrpSpPr/>
            <p:nvPr/>
          </p:nvGrpSpPr>
          <p:grpSpPr>
            <a:xfrm rot="5400000">
              <a:off x="-56578" y="-343924"/>
              <a:ext cx="868469" cy="664894"/>
              <a:chOff x="-21517" y="805914"/>
              <a:chExt cx="1430459" cy="1095151"/>
            </a:xfrm>
            <a:grpFill/>
          </p:grpSpPr>
          <p:sp>
            <p:nvSpPr>
              <p:cNvPr id="38" name="Diamond 37"/>
              <p:cNvSpPr/>
              <p:nvPr/>
            </p:nvSpPr>
            <p:spPr>
              <a:xfrm rot="5400000">
                <a:off x="-21518" y="805915"/>
                <a:ext cx="1095151" cy="1095150"/>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39" name="Diamond 38"/>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37" name="Diamond 36"/>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grpSp>
        <p:nvGrpSpPr>
          <p:cNvPr id="40" name="Group 39"/>
          <p:cNvGrpSpPr/>
          <p:nvPr/>
        </p:nvGrpSpPr>
        <p:grpSpPr>
          <a:xfrm>
            <a:off x="4283167" y="574766"/>
            <a:ext cx="710104" cy="958393"/>
            <a:chOff x="91441" y="-432648"/>
            <a:chExt cx="710104" cy="958393"/>
          </a:xfrm>
          <a:solidFill>
            <a:schemeClr val="accent2">
              <a:lumMod val="75000"/>
            </a:schemeClr>
          </a:solidFill>
          <a:effectLst>
            <a:outerShdw blurRad="50800" dist="38100" dir="5400000" algn="t" rotWithShape="0">
              <a:prstClr val="black">
                <a:alpha val="40000"/>
              </a:prstClr>
            </a:outerShdw>
          </a:effectLst>
        </p:grpSpPr>
        <p:grpSp>
          <p:nvGrpSpPr>
            <p:cNvPr id="41" name="Group 6"/>
            <p:cNvGrpSpPr/>
            <p:nvPr/>
          </p:nvGrpSpPr>
          <p:grpSpPr>
            <a:xfrm rot="5400000">
              <a:off x="18790" y="-359997"/>
              <a:ext cx="855405" cy="710104"/>
              <a:chOff x="0" y="655300"/>
              <a:chExt cx="1408942" cy="1169615"/>
            </a:xfrm>
            <a:grpFill/>
          </p:grpSpPr>
          <p:sp>
            <p:nvSpPr>
              <p:cNvPr id="43" name="Diamond 42"/>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44" name="Diamond 43"/>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42" name="Diamond 41"/>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45" name="Rectangle 44"/>
          <p:cNvSpPr/>
          <p:nvPr/>
        </p:nvSpPr>
        <p:spPr>
          <a:xfrm>
            <a:off x="758049" y="435820"/>
            <a:ext cx="3605474" cy="584775"/>
          </a:xfrm>
          <a:prstGeom prst="rect">
            <a:avLst/>
          </a:prstGeom>
        </p:spPr>
        <p:txBody>
          <a:bodyPr wrap="none">
            <a:spAutoFit/>
          </a:bodyPr>
          <a:lstStyle/>
          <a:p>
            <a:r>
              <a:rPr lang="en-US" sz="3200" b="1" dirty="0" smtClean="0">
                <a:solidFill>
                  <a:schemeClr val="bg1"/>
                </a:solidFill>
                <a:effectLst>
                  <a:outerShdw blurRad="38100" dist="38100" dir="2700000" algn="tl">
                    <a:srgbClr val="000000">
                      <a:alpha val="43137"/>
                    </a:srgbClr>
                  </a:outerShdw>
                </a:effectLst>
              </a:rPr>
              <a:t>Green World Group </a:t>
            </a:r>
            <a:endParaRPr lang="en-US" sz="3200" b="1" dirty="0">
              <a:solidFill>
                <a:schemeClr val="bg1"/>
              </a:solidFill>
              <a:effectLst>
                <a:outerShdw blurRad="38100" dist="38100" dir="2700000" algn="tl">
                  <a:srgbClr val="000000">
                    <a:alpha val="43137"/>
                  </a:srgbClr>
                </a:outerShdw>
              </a:effectLst>
            </a:endParaRPr>
          </a:p>
        </p:txBody>
      </p:sp>
      <p:sp>
        <p:nvSpPr>
          <p:cNvPr id="47" name="TextBox 46"/>
          <p:cNvSpPr txBox="1"/>
          <p:nvPr/>
        </p:nvSpPr>
        <p:spPr>
          <a:xfrm>
            <a:off x="7227537" y="5263955"/>
            <a:ext cx="4850419" cy="584775"/>
          </a:xfrm>
          <a:prstGeom prst="rect">
            <a:avLst/>
          </a:prstGeom>
          <a:noFill/>
        </p:spPr>
        <p:txBody>
          <a:bodyPr wrap="square" rtlCol="0">
            <a:spAutoFit/>
          </a:bodyPr>
          <a:lstStyle/>
          <a:p>
            <a:r>
              <a:rPr lang="en-US" sz="3200" b="1" dirty="0" smtClean="0">
                <a:solidFill>
                  <a:schemeClr val="bg1"/>
                </a:solidFill>
                <a:latin typeface="Arial Narrow" pitchFamily="34" charset="0"/>
                <a:cs typeface="Arial" pitchFamily="34" charset="0"/>
              </a:rPr>
              <a:t>WhatsApp: +971 557044902</a:t>
            </a:r>
            <a:endParaRPr lang="en-US" sz="3200"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18338" y="0"/>
            <a:ext cx="5173662"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solidFill>
                  <a:schemeClr val="tx1">
                    <a:lumMod val="85000"/>
                    <a:lumOff val="15000"/>
                  </a:schemeClr>
                </a:solidFill>
              </a:rPr>
              <a:t>Image</a:t>
            </a:r>
          </a:p>
        </p:txBody>
      </p:sp>
      <p:sp>
        <p:nvSpPr>
          <p:cNvPr id="5" name="Rectangle 4"/>
          <p:cNvSpPr/>
          <p:nvPr/>
        </p:nvSpPr>
        <p:spPr>
          <a:xfrm>
            <a:off x="7018338" y="4341813"/>
            <a:ext cx="5173662" cy="2516187"/>
          </a:xfrm>
          <a:prstGeom prst="rect">
            <a:avLst/>
          </a:prstGeom>
          <a:solidFill>
            <a:schemeClr val="tx1">
              <a:lumMod val="85000"/>
              <a:lumOff val="1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TextBox 16"/>
          <p:cNvSpPr txBox="1"/>
          <p:nvPr/>
        </p:nvSpPr>
        <p:spPr>
          <a:xfrm>
            <a:off x="8255726" y="0"/>
            <a:ext cx="3082834" cy="1077218"/>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latin typeface="Arial Narrow" pitchFamily="34" charset="0"/>
              </a:rPr>
              <a:t>Business Centers</a:t>
            </a:r>
          </a:p>
          <a:p>
            <a:endParaRPr lang="en-US" sz="3200" b="1" dirty="0">
              <a:effectLst>
                <a:outerShdw blurRad="38100" dist="38100" dir="2700000" algn="tl">
                  <a:srgbClr val="000000">
                    <a:alpha val="43137"/>
                  </a:srgbClr>
                </a:outerShdw>
              </a:effectLst>
            </a:endParaRPr>
          </a:p>
        </p:txBody>
      </p:sp>
      <p:sp>
        <p:nvSpPr>
          <p:cNvPr id="18" name="TextBox 17"/>
          <p:cNvSpPr txBox="1"/>
          <p:nvPr/>
        </p:nvSpPr>
        <p:spPr>
          <a:xfrm>
            <a:off x="248194" y="1580605"/>
            <a:ext cx="5956663" cy="523220"/>
          </a:xfrm>
          <a:prstGeom prst="rect">
            <a:avLst/>
          </a:prstGeom>
          <a:noFill/>
        </p:spPr>
        <p:txBody>
          <a:bodyPr wrap="square" rtlCol="0">
            <a:spAutoFit/>
          </a:bodyPr>
          <a:lstStyle/>
          <a:p>
            <a:r>
              <a:rPr lang="en-US" sz="2800" b="1" dirty="0"/>
              <a:t>Green World Group Training Center</a:t>
            </a:r>
            <a:endParaRPr lang="en-US" sz="2800" dirty="0"/>
          </a:p>
        </p:txBody>
      </p:sp>
      <p:sp>
        <p:nvSpPr>
          <p:cNvPr id="19" name="TextBox 18"/>
          <p:cNvSpPr txBox="1"/>
          <p:nvPr/>
        </p:nvSpPr>
        <p:spPr>
          <a:xfrm>
            <a:off x="-4493623" y="-444137"/>
            <a:ext cx="10084526" cy="369332"/>
          </a:xfrm>
          <a:prstGeom prst="rect">
            <a:avLst/>
          </a:prstGeom>
          <a:noFill/>
        </p:spPr>
        <p:txBody>
          <a:bodyPr wrap="square" rtlCol="0">
            <a:spAutoFit/>
          </a:bodyPr>
          <a:lstStyle/>
          <a:p>
            <a:endParaRPr lang="en-US" dirty="0"/>
          </a:p>
        </p:txBody>
      </p:sp>
      <p:sp>
        <p:nvSpPr>
          <p:cNvPr id="20" name="TextBox 19"/>
          <p:cNvSpPr txBox="1"/>
          <p:nvPr/>
        </p:nvSpPr>
        <p:spPr>
          <a:xfrm>
            <a:off x="295835" y="2554941"/>
            <a:ext cx="6736977" cy="2554545"/>
          </a:xfrm>
          <a:prstGeom prst="rect">
            <a:avLst/>
          </a:prstGeom>
          <a:noFill/>
        </p:spPr>
        <p:txBody>
          <a:bodyPr wrap="square" rtlCol="0">
            <a:spAutoFit/>
          </a:bodyPr>
          <a:lstStyle/>
          <a:p>
            <a:r>
              <a:rPr lang="en-US" sz="3200" dirty="0" smtClean="0">
                <a:latin typeface="Arial Narrow" pitchFamily="34" charset="0"/>
                <a:cs typeface="Arial" pitchFamily="34" charset="0"/>
              </a:rPr>
              <a:t>Office # 613, Business Tower #101</a:t>
            </a:r>
            <a:br>
              <a:rPr lang="en-US" sz="3200" dirty="0" smtClean="0">
                <a:latin typeface="Arial Narrow" pitchFamily="34" charset="0"/>
                <a:cs typeface="Arial" pitchFamily="34" charset="0"/>
              </a:rPr>
            </a:br>
            <a:r>
              <a:rPr lang="en-US" sz="3200" dirty="0" smtClean="0">
                <a:latin typeface="Arial Narrow" pitchFamily="34" charset="0"/>
                <a:cs typeface="Arial" pitchFamily="34" charset="0"/>
              </a:rPr>
              <a:t>King Abdul-Aziz Street , Jubail city.</a:t>
            </a:r>
            <a:br>
              <a:rPr lang="en-US" sz="3200" dirty="0" smtClean="0">
                <a:latin typeface="Arial Narrow" pitchFamily="34" charset="0"/>
                <a:cs typeface="Arial" pitchFamily="34" charset="0"/>
              </a:rPr>
            </a:br>
            <a:r>
              <a:rPr lang="en-US" sz="3200" dirty="0" smtClean="0">
                <a:latin typeface="Arial Narrow" pitchFamily="34" charset="0"/>
                <a:cs typeface="Arial" pitchFamily="34" charset="0"/>
              </a:rPr>
              <a:t>Kingdom of Saudi Arabia.</a:t>
            </a:r>
            <a:br>
              <a:rPr lang="en-US" sz="3200" dirty="0" smtClean="0">
                <a:latin typeface="Arial Narrow" pitchFamily="34" charset="0"/>
                <a:cs typeface="Arial" pitchFamily="34" charset="0"/>
              </a:rPr>
            </a:br>
            <a:r>
              <a:rPr lang="en-US" sz="3200" b="1" dirty="0" smtClean="0">
                <a:latin typeface="Arial Narrow" pitchFamily="34" charset="0"/>
                <a:cs typeface="Arial" pitchFamily="34" charset="0"/>
              </a:rPr>
              <a:t>Tel:</a:t>
            </a:r>
            <a:r>
              <a:rPr lang="en-US" sz="3200" dirty="0" smtClean="0">
                <a:latin typeface="Arial Narrow" pitchFamily="34" charset="0"/>
                <a:cs typeface="Arial" pitchFamily="34" charset="0"/>
              </a:rPr>
              <a:t> +966 13 3638442. </a:t>
            </a:r>
          </a:p>
          <a:p>
            <a:r>
              <a:rPr lang="en-US" sz="3200" b="1" dirty="0" smtClean="0">
                <a:latin typeface="Arial Narrow" pitchFamily="34" charset="0"/>
                <a:cs typeface="Arial" pitchFamily="34" charset="0"/>
              </a:rPr>
              <a:t>Mobile:</a:t>
            </a:r>
            <a:r>
              <a:rPr lang="en-US" sz="3200" dirty="0" smtClean="0">
                <a:latin typeface="Arial Narrow" pitchFamily="34" charset="0"/>
                <a:cs typeface="Arial" pitchFamily="34" charset="0"/>
              </a:rPr>
              <a:t> +966 50 5744304.</a:t>
            </a:r>
            <a:endParaRPr lang="en-US" sz="3200" dirty="0">
              <a:latin typeface="Arial Narrow" pitchFamily="34" charset="0"/>
              <a:cs typeface="Arial" pitchFamily="34" charset="0"/>
            </a:endParaRPr>
          </a:p>
        </p:txBody>
      </p:sp>
      <p:sp>
        <p:nvSpPr>
          <p:cNvPr id="23" name="Rectangle 22"/>
          <p:cNvSpPr/>
          <p:nvPr/>
        </p:nvSpPr>
        <p:spPr>
          <a:xfrm>
            <a:off x="833737" y="366664"/>
            <a:ext cx="3605474" cy="584775"/>
          </a:xfrm>
          <a:prstGeom prst="rect">
            <a:avLst/>
          </a:prstGeom>
        </p:spPr>
        <p:txBody>
          <a:bodyPr wrap="none">
            <a:spAutoFit/>
          </a:bodyPr>
          <a:lstStyle/>
          <a:p>
            <a:r>
              <a:rPr lang="en-US" sz="3200" b="1" dirty="0" smtClean="0">
                <a:solidFill>
                  <a:schemeClr val="bg1"/>
                </a:solidFill>
                <a:effectLst>
                  <a:outerShdw blurRad="38100" dist="38100" dir="2700000" algn="tl">
                    <a:srgbClr val="000000">
                      <a:alpha val="43137"/>
                    </a:srgbClr>
                  </a:outerShdw>
                </a:effectLst>
              </a:rPr>
              <a:t>Green World Group </a:t>
            </a:r>
            <a:endParaRPr lang="en-US" sz="3200" b="1" dirty="0">
              <a:solidFill>
                <a:schemeClr val="bg1"/>
              </a:solidFill>
              <a:effectLst>
                <a:outerShdw blurRad="38100" dist="38100" dir="2700000" algn="tl">
                  <a:srgbClr val="000000">
                    <a:alpha val="43137"/>
                  </a:srgbClr>
                </a:outerShdw>
              </a:effectLst>
            </a:endParaRPr>
          </a:p>
        </p:txBody>
      </p:sp>
      <p:pic>
        <p:nvPicPr>
          <p:cNvPr id="27" name="Picture 26" descr="ksa1.jpg"/>
          <p:cNvPicPr>
            <a:picLocks noChangeAspect="1"/>
          </p:cNvPicPr>
          <p:nvPr/>
        </p:nvPicPr>
        <p:blipFill>
          <a:blip r:embed="rId2" cstate="print">
            <a:extLst>
              <a:ext uri="{BEBA8EAE-BF5A-486C-A8C5-ECC9F3942E4B}">
                <a14:imgProps xmlns:a14="http://schemas.microsoft.com/office/drawing/2010/main" xmlns="">
                  <a14:imgLayer r:embed="rId3">
                    <a14:imgEffect>
                      <a14:brightnessContrast bright="20000"/>
                    </a14:imgEffect>
                  </a14:imgLayer>
                </a14:imgProps>
              </a:ext>
            </a:extLst>
          </a:blip>
          <a:stretch>
            <a:fillRect/>
          </a:stretch>
        </p:blipFill>
        <p:spPr>
          <a:xfrm>
            <a:off x="7131948" y="633218"/>
            <a:ext cx="4897094" cy="4062889"/>
          </a:xfrm>
          <a:prstGeom prst="rect">
            <a:avLst/>
          </a:prstGeom>
          <a:ln>
            <a:solidFill>
              <a:srgbClr val="FFFF00"/>
            </a:solidFill>
          </a:ln>
          <a:effectLst>
            <a:outerShdw blurRad="292100" dist="139700" dir="2700000" algn="tl" rotWithShape="0">
              <a:srgbClr val="333333">
                <a:alpha val="65000"/>
              </a:srgbClr>
            </a:outerShdw>
          </a:effectLst>
        </p:spPr>
      </p:pic>
      <p:grpSp>
        <p:nvGrpSpPr>
          <p:cNvPr id="28" name="Group 27"/>
          <p:cNvGrpSpPr/>
          <p:nvPr/>
        </p:nvGrpSpPr>
        <p:grpSpPr>
          <a:xfrm rot="18140634" flipH="1">
            <a:off x="3889103" y="4765884"/>
            <a:ext cx="1997230" cy="1626625"/>
            <a:chOff x="411292" y="2793480"/>
            <a:chExt cx="2651652" cy="2268906"/>
          </a:xfrm>
          <a:solidFill>
            <a:schemeClr val="accent2">
              <a:lumMod val="75000"/>
            </a:schemeClr>
          </a:solidFill>
        </p:grpSpPr>
        <p:sp>
          <p:nvSpPr>
            <p:cNvPr id="29" name="Diamond 28"/>
            <p:cNvSpPr/>
            <p:nvPr/>
          </p:nvSpPr>
          <p:spPr>
            <a:xfrm>
              <a:off x="1520398" y="2793480"/>
              <a:ext cx="1542546" cy="154254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rPr>
                <a:t> </a:t>
              </a:r>
              <a:endParaRPr kumimoji="0" lang="pl-PL" sz="1800" b="0" i="0" u="none" strike="noStrike" kern="0" cap="none" spc="0" normalizeH="0" baseline="0" noProof="0" dirty="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30" name="Diamond 29"/>
            <p:cNvSpPr/>
            <p:nvPr/>
          </p:nvSpPr>
          <p:spPr>
            <a:xfrm>
              <a:off x="1791893" y="4128518"/>
              <a:ext cx="870286" cy="870286"/>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31" name="Diamond 30"/>
            <p:cNvSpPr/>
            <p:nvPr/>
          </p:nvSpPr>
          <p:spPr>
            <a:xfrm>
              <a:off x="1797948" y="3262595"/>
              <a:ext cx="870286" cy="870286"/>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32" name="Diamond 31"/>
            <p:cNvSpPr/>
            <p:nvPr/>
          </p:nvSpPr>
          <p:spPr>
            <a:xfrm>
              <a:off x="1548585" y="4563661"/>
              <a:ext cx="498725" cy="49872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33" name="Diamond 32"/>
            <p:cNvSpPr/>
            <p:nvPr/>
          </p:nvSpPr>
          <p:spPr>
            <a:xfrm>
              <a:off x="1424532" y="4558615"/>
              <a:ext cx="250876" cy="250876"/>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34" name="Diamond 33"/>
            <p:cNvSpPr/>
            <p:nvPr/>
          </p:nvSpPr>
          <p:spPr>
            <a:xfrm>
              <a:off x="808505" y="4585552"/>
              <a:ext cx="315697" cy="31569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35" name="Diamond 34"/>
            <p:cNvSpPr/>
            <p:nvPr/>
          </p:nvSpPr>
          <p:spPr>
            <a:xfrm>
              <a:off x="411292" y="4805268"/>
              <a:ext cx="191961" cy="191961"/>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36" name="Rectangle 35"/>
          <p:cNvSpPr/>
          <p:nvPr/>
        </p:nvSpPr>
        <p:spPr>
          <a:xfrm rot="5400000">
            <a:off x="2048869" y="-1465295"/>
            <a:ext cx="966398" cy="4315000"/>
          </a:xfrm>
          <a:prstGeom prst="rect">
            <a:avLst/>
          </a:prstGeom>
          <a:solidFill>
            <a:schemeClr val="accent2">
              <a:lumMod val="75000"/>
            </a:schemeClr>
          </a:solid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sysClr val="window" lastClr="FFFFFF"/>
              </a:solidFill>
              <a:effectLst/>
              <a:uLnTx/>
              <a:uFillTx/>
              <a:latin typeface="Ubuntu" panose="020B0504030602030204" pitchFamily="34" charset="0"/>
              <a:ea typeface="+mn-ea"/>
              <a:cs typeface="+mn-cs"/>
            </a:endParaRPr>
          </a:p>
        </p:txBody>
      </p:sp>
      <p:grpSp>
        <p:nvGrpSpPr>
          <p:cNvPr id="37" name="Group 36"/>
          <p:cNvGrpSpPr/>
          <p:nvPr/>
        </p:nvGrpSpPr>
        <p:grpSpPr>
          <a:xfrm>
            <a:off x="45209" y="0"/>
            <a:ext cx="664894" cy="971457"/>
            <a:chOff x="45210" y="-445712"/>
            <a:chExt cx="664894" cy="971457"/>
          </a:xfrm>
          <a:solidFill>
            <a:schemeClr val="accent2">
              <a:lumMod val="75000"/>
            </a:schemeClr>
          </a:solidFill>
          <a:effectLst>
            <a:outerShdw blurRad="50800" dist="38100" dir="2700000" algn="tl" rotWithShape="0">
              <a:prstClr val="black">
                <a:alpha val="40000"/>
              </a:prstClr>
            </a:outerShdw>
          </a:effectLst>
        </p:grpSpPr>
        <p:grpSp>
          <p:nvGrpSpPr>
            <p:cNvPr id="38" name="Group 6"/>
            <p:cNvGrpSpPr/>
            <p:nvPr/>
          </p:nvGrpSpPr>
          <p:grpSpPr>
            <a:xfrm rot="5400000">
              <a:off x="-56578" y="-343924"/>
              <a:ext cx="868469" cy="664894"/>
              <a:chOff x="-21517" y="805914"/>
              <a:chExt cx="1430459" cy="1095151"/>
            </a:xfrm>
            <a:grpFill/>
          </p:grpSpPr>
          <p:sp>
            <p:nvSpPr>
              <p:cNvPr id="40" name="Diamond 39"/>
              <p:cNvSpPr/>
              <p:nvPr/>
            </p:nvSpPr>
            <p:spPr>
              <a:xfrm rot="5400000">
                <a:off x="-21518" y="805915"/>
                <a:ext cx="1095151" cy="1095150"/>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41" name="Diamond 40"/>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39" name="Diamond 38"/>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grpSp>
        <p:nvGrpSpPr>
          <p:cNvPr id="42" name="Group 41"/>
          <p:cNvGrpSpPr/>
          <p:nvPr/>
        </p:nvGrpSpPr>
        <p:grpSpPr>
          <a:xfrm>
            <a:off x="4283167" y="574766"/>
            <a:ext cx="710104" cy="958393"/>
            <a:chOff x="91441" y="-432648"/>
            <a:chExt cx="710104" cy="958393"/>
          </a:xfrm>
          <a:solidFill>
            <a:schemeClr val="accent2">
              <a:lumMod val="75000"/>
            </a:schemeClr>
          </a:solidFill>
          <a:effectLst>
            <a:outerShdw blurRad="50800" dist="38100" dir="5400000" algn="t" rotWithShape="0">
              <a:prstClr val="black">
                <a:alpha val="40000"/>
              </a:prstClr>
            </a:outerShdw>
          </a:effectLst>
        </p:grpSpPr>
        <p:grpSp>
          <p:nvGrpSpPr>
            <p:cNvPr id="43" name="Group 6"/>
            <p:cNvGrpSpPr/>
            <p:nvPr/>
          </p:nvGrpSpPr>
          <p:grpSpPr>
            <a:xfrm rot="5400000">
              <a:off x="18790" y="-359997"/>
              <a:ext cx="855405" cy="710104"/>
              <a:chOff x="0" y="655300"/>
              <a:chExt cx="1408942" cy="1169615"/>
            </a:xfrm>
            <a:grpFill/>
          </p:grpSpPr>
          <p:sp>
            <p:nvSpPr>
              <p:cNvPr id="45" name="Diamond 44"/>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46" name="Diamond 45"/>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44" name="Diamond 43"/>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47" name="Rectangle 46"/>
          <p:cNvSpPr/>
          <p:nvPr/>
        </p:nvSpPr>
        <p:spPr>
          <a:xfrm>
            <a:off x="758049" y="435820"/>
            <a:ext cx="3605474" cy="584775"/>
          </a:xfrm>
          <a:prstGeom prst="rect">
            <a:avLst/>
          </a:prstGeom>
        </p:spPr>
        <p:txBody>
          <a:bodyPr wrap="none">
            <a:spAutoFit/>
          </a:bodyPr>
          <a:lstStyle/>
          <a:p>
            <a:r>
              <a:rPr lang="en-US" sz="3200" b="1" dirty="0" smtClean="0">
                <a:solidFill>
                  <a:schemeClr val="bg1"/>
                </a:solidFill>
                <a:effectLst>
                  <a:outerShdw blurRad="38100" dist="38100" dir="2700000" algn="tl">
                    <a:srgbClr val="000000">
                      <a:alpha val="43137"/>
                    </a:srgbClr>
                  </a:outerShdw>
                </a:effectLst>
              </a:rPr>
              <a:t>Green World Group </a:t>
            </a:r>
            <a:endParaRPr lang="en-US" sz="3200" b="1" dirty="0">
              <a:solidFill>
                <a:schemeClr val="bg1"/>
              </a:solidFill>
              <a:effectLst>
                <a:outerShdw blurRad="38100" dist="38100" dir="2700000" algn="tl">
                  <a:srgbClr val="000000">
                    <a:alpha val="43137"/>
                  </a:srgbClr>
                </a:outerShdw>
              </a:effectLst>
            </a:endParaRPr>
          </a:p>
        </p:txBody>
      </p:sp>
      <p:sp>
        <p:nvSpPr>
          <p:cNvPr id="6" name="Rectangle 5"/>
          <p:cNvSpPr/>
          <p:nvPr/>
        </p:nvSpPr>
        <p:spPr>
          <a:xfrm>
            <a:off x="7291774" y="5293276"/>
            <a:ext cx="5375355" cy="584775"/>
          </a:xfrm>
          <a:prstGeom prst="rect">
            <a:avLst/>
          </a:prstGeom>
        </p:spPr>
        <p:txBody>
          <a:bodyPr wrap="square">
            <a:spAutoFit/>
          </a:bodyPr>
          <a:lstStyle/>
          <a:p>
            <a:pPr lvl="0"/>
            <a:r>
              <a:rPr lang="en-US" sz="3200" b="1" dirty="0">
                <a:solidFill>
                  <a:prstClr val="white"/>
                </a:solidFill>
                <a:latin typeface="Arial Narrow" pitchFamily="34" charset="0"/>
              </a:rPr>
              <a:t>WhatsApp: +966 50 5744304</a:t>
            </a:r>
          </a:p>
        </p:txBody>
      </p:sp>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Diamond 103"/>
          <p:cNvSpPr/>
          <p:nvPr/>
        </p:nvSpPr>
        <p:spPr>
          <a:xfrm flipH="1">
            <a:off x="3414911" y="0"/>
            <a:ext cx="5259501" cy="5259501"/>
          </a:xfrm>
          <a:prstGeom prst="diamond">
            <a:avLst/>
          </a:prstGeom>
          <a:solidFill>
            <a:schemeClr val="bg2"/>
          </a:solid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solidFill>
                <a:sysClr val="window" lastClr="FFFFFF"/>
              </a:solidFill>
              <a:effectLst/>
              <a:uLnTx/>
              <a:uFillTx/>
              <a:latin typeface="Calibri"/>
              <a:ea typeface="+mn-ea"/>
              <a:cs typeface="+mn-cs"/>
            </a:endParaRPr>
          </a:p>
        </p:txBody>
      </p:sp>
      <p:grpSp>
        <p:nvGrpSpPr>
          <p:cNvPr id="105" name="Group 104"/>
          <p:cNvGrpSpPr/>
          <p:nvPr/>
        </p:nvGrpSpPr>
        <p:grpSpPr>
          <a:xfrm>
            <a:off x="3414912" y="296727"/>
            <a:ext cx="2070517" cy="1527084"/>
            <a:chOff x="1161819" y="-104044"/>
            <a:chExt cx="2222500" cy="1639177"/>
          </a:xfrm>
          <a:solidFill>
            <a:schemeClr val="accent2">
              <a:lumMod val="75000"/>
            </a:schemeClr>
          </a:solidFill>
        </p:grpSpPr>
        <p:sp>
          <p:nvSpPr>
            <p:cNvPr id="106" name="Diamond 105"/>
            <p:cNvSpPr/>
            <p:nvPr/>
          </p:nvSpPr>
          <p:spPr>
            <a:xfrm rot="16200000" flipH="1">
              <a:off x="1841774" y="-104044"/>
              <a:ext cx="1542545" cy="154254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rPr>
                <a:t> </a:t>
              </a:r>
              <a:endParaRPr kumimoji="0" lang="pl-PL" sz="1800" b="0" i="0" u="none" strike="noStrike" kern="0" cap="none" spc="0" normalizeH="0" baseline="0" noProof="0" dirty="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107" name="Diamond 106"/>
            <p:cNvSpPr/>
            <p:nvPr/>
          </p:nvSpPr>
          <p:spPr>
            <a:xfrm rot="10800000" flipH="1" flipV="1">
              <a:off x="1408118" y="664847"/>
              <a:ext cx="870286" cy="870286"/>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108" name="Diamond 107"/>
            <p:cNvSpPr/>
            <p:nvPr/>
          </p:nvSpPr>
          <p:spPr>
            <a:xfrm rot="16200000" flipH="1" flipV="1">
              <a:off x="1161819" y="604317"/>
              <a:ext cx="498725" cy="49872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109" name="Diamond 108"/>
            <p:cNvSpPr/>
            <p:nvPr/>
          </p:nvSpPr>
          <p:spPr>
            <a:xfrm rot="16200000" flipH="1" flipV="1">
              <a:off x="1412332" y="480265"/>
              <a:ext cx="250876" cy="250876"/>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grpSp>
        <p:nvGrpSpPr>
          <p:cNvPr id="110" name="Group 109"/>
          <p:cNvGrpSpPr/>
          <p:nvPr/>
        </p:nvGrpSpPr>
        <p:grpSpPr>
          <a:xfrm>
            <a:off x="7395035" y="3027089"/>
            <a:ext cx="2218600" cy="1526597"/>
            <a:chOff x="6069574" y="3398352"/>
            <a:chExt cx="2381453" cy="1638654"/>
          </a:xfrm>
          <a:solidFill>
            <a:schemeClr val="accent2">
              <a:lumMod val="75000"/>
            </a:schemeClr>
          </a:solidFill>
        </p:grpSpPr>
        <p:sp>
          <p:nvSpPr>
            <p:cNvPr id="111" name="Diamond 110"/>
            <p:cNvSpPr/>
            <p:nvPr/>
          </p:nvSpPr>
          <p:spPr>
            <a:xfrm flipH="1">
              <a:off x="6069574" y="3494461"/>
              <a:ext cx="1542545" cy="154254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rPr>
                <a:t> </a:t>
              </a:r>
              <a:endParaRPr kumimoji="0" lang="pl-PL" sz="1800" b="0" i="0" u="none" strike="noStrike" kern="0" cap="none" spc="0" normalizeH="0" baseline="0" noProof="0" dirty="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112" name="Diamond 111"/>
            <p:cNvSpPr/>
            <p:nvPr/>
          </p:nvSpPr>
          <p:spPr>
            <a:xfrm flipH="1">
              <a:off x="7164447" y="3398352"/>
              <a:ext cx="870286" cy="870286"/>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nvGrpSpPr>
            <p:cNvPr id="113" name="Group 20"/>
            <p:cNvGrpSpPr/>
            <p:nvPr/>
          </p:nvGrpSpPr>
          <p:grpSpPr>
            <a:xfrm>
              <a:off x="7804421" y="3833495"/>
              <a:ext cx="646606" cy="487898"/>
              <a:chOff x="7606964" y="3833495"/>
              <a:chExt cx="1237647" cy="933868"/>
            </a:xfrm>
            <a:grpFill/>
          </p:grpSpPr>
          <p:sp>
            <p:nvSpPr>
              <p:cNvPr id="114" name="Diamond 113"/>
              <p:cNvSpPr/>
              <p:nvPr/>
            </p:nvSpPr>
            <p:spPr>
              <a:xfrm flipH="1">
                <a:off x="7606964" y="3833495"/>
                <a:ext cx="870286" cy="870286"/>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115" name="Diamond 114"/>
              <p:cNvSpPr/>
              <p:nvPr/>
            </p:nvSpPr>
            <p:spPr>
              <a:xfrm flipH="1">
                <a:off x="8221833" y="4268638"/>
                <a:ext cx="498725" cy="49872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116" name="Diamond 115"/>
              <p:cNvSpPr/>
              <p:nvPr/>
            </p:nvSpPr>
            <p:spPr>
              <a:xfrm flipH="1">
                <a:off x="8593735" y="4263592"/>
                <a:ext cx="250876" cy="250876"/>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grpSp>
      <p:sp>
        <p:nvSpPr>
          <p:cNvPr id="117" name="Diamond 116"/>
          <p:cNvSpPr/>
          <p:nvPr/>
        </p:nvSpPr>
        <p:spPr>
          <a:xfrm flipH="1">
            <a:off x="10832988" y="1064177"/>
            <a:ext cx="294109" cy="294109"/>
          </a:xfrm>
          <a:prstGeom prst="diamond">
            <a:avLst/>
          </a:prstGeom>
          <a:solidFill>
            <a:schemeClr val="accent2">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118" name="Diamond 117"/>
          <p:cNvSpPr/>
          <p:nvPr/>
        </p:nvSpPr>
        <p:spPr>
          <a:xfrm flipH="1">
            <a:off x="2811936" y="1201177"/>
            <a:ext cx="178834" cy="178834"/>
          </a:xfrm>
          <a:prstGeom prst="diamond">
            <a:avLst/>
          </a:prstGeom>
          <a:solidFill>
            <a:schemeClr val="accent2">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119" name="TextBox 118"/>
          <p:cNvSpPr txBox="1"/>
          <p:nvPr/>
        </p:nvSpPr>
        <p:spPr>
          <a:xfrm>
            <a:off x="2307772" y="1767807"/>
            <a:ext cx="4720107"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5400" b="0" i="0" u="none" strike="noStrike" kern="0" cap="none" spc="0" normalizeH="0" baseline="0" noProof="0" dirty="0">
              <a:ln>
                <a:noFill/>
              </a:ln>
              <a:solidFill>
                <a:sysClr val="window" lastClr="FFFFFF"/>
              </a:solidFill>
              <a:effectLst/>
              <a:uLnTx/>
              <a:uFillTx/>
              <a:latin typeface="Steelfish Rg" panose="020B0608020202040504" pitchFamily="34" charset="-18"/>
              <a:ea typeface="Roboto" panose="02000000000000000000" pitchFamily="2" charset="0"/>
              <a:cs typeface="Open Sans" panose="020B0606030504020204" pitchFamily="34" charset="0"/>
            </a:endParaRPr>
          </a:p>
        </p:txBody>
      </p:sp>
      <p:sp>
        <p:nvSpPr>
          <p:cNvPr id="120" name="TextBox 119"/>
          <p:cNvSpPr txBox="1"/>
          <p:nvPr/>
        </p:nvSpPr>
        <p:spPr>
          <a:xfrm>
            <a:off x="3093418" y="3624358"/>
            <a:ext cx="2976156" cy="281167"/>
          </a:xfrm>
          <a:prstGeom prst="rect">
            <a:avLst/>
          </a:prstGeom>
          <a:noFill/>
        </p:spPr>
        <p:txBody>
          <a:bodyPr wrap="square" rtlCol="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400" b="0" i="0" u="none" strike="noStrike" kern="0" cap="none" spc="0" normalizeH="0" baseline="30000" noProof="0" dirty="0" smtClean="0">
              <a:ln>
                <a:noFill/>
              </a:ln>
              <a:solidFill>
                <a:sysClr val="window" lastClr="FFFFFF"/>
              </a:solidFill>
              <a:effectLst/>
              <a:uLnTx/>
              <a:uFillTx/>
              <a:latin typeface="Ubuntu" panose="020B0504030602030204" pitchFamily="34" charset="0"/>
            </a:endParaRPr>
          </a:p>
        </p:txBody>
      </p:sp>
      <p:grpSp>
        <p:nvGrpSpPr>
          <p:cNvPr id="122" name="Group 121"/>
          <p:cNvGrpSpPr/>
          <p:nvPr/>
        </p:nvGrpSpPr>
        <p:grpSpPr>
          <a:xfrm>
            <a:off x="6604887" y="510738"/>
            <a:ext cx="2218600" cy="1526597"/>
            <a:chOff x="6069574" y="3398352"/>
            <a:chExt cx="2381453" cy="1638654"/>
          </a:xfrm>
          <a:solidFill>
            <a:schemeClr val="accent2">
              <a:lumMod val="75000"/>
            </a:schemeClr>
          </a:solidFill>
        </p:grpSpPr>
        <p:sp>
          <p:nvSpPr>
            <p:cNvPr id="123" name="Diamond 122"/>
            <p:cNvSpPr/>
            <p:nvPr/>
          </p:nvSpPr>
          <p:spPr>
            <a:xfrm flipH="1">
              <a:off x="6069574" y="3494461"/>
              <a:ext cx="1542545" cy="154254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rPr>
                <a:t> </a:t>
              </a:r>
              <a:endParaRPr kumimoji="0" lang="pl-PL" sz="1800" b="0" i="0" u="none" strike="noStrike" kern="0" cap="none" spc="0" normalizeH="0" baseline="0" noProof="0" dirty="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124" name="Diamond 123"/>
            <p:cNvSpPr/>
            <p:nvPr/>
          </p:nvSpPr>
          <p:spPr>
            <a:xfrm flipH="1">
              <a:off x="7164447" y="3398352"/>
              <a:ext cx="870286" cy="870286"/>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nvGrpSpPr>
            <p:cNvPr id="125" name="Group 20"/>
            <p:cNvGrpSpPr/>
            <p:nvPr/>
          </p:nvGrpSpPr>
          <p:grpSpPr>
            <a:xfrm>
              <a:off x="7804421" y="3833495"/>
              <a:ext cx="646606" cy="487898"/>
              <a:chOff x="7606964" y="3833495"/>
              <a:chExt cx="1237647" cy="933868"/>
            </a:xfrm>
            <a:grpFill/>
          </p:grpSpPr>
          <p:sp>
            <p:nvSpPr>
              <p:cNvPr id="126" name="Diamond 125"/>
              <p:cNvSpPr/>
              <p:nvPr/>
            </p:nvSpPr>
            <p:spPr>
              <a:xfrm flipH="1">
                <a:off x="7606964" y="3833495"/>
                <a:ext cx="870286" cy="870286"/>
              </a:xfrm>
              <a:prstGeom prst="diamond">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127" name="Diamond 126"/>
              <p:cNvSpPr/>
              <p:nvPr/>
            </p:nvSpPr>
            <p:spPr>
              <a:xfrm flipH="1">
                <a:off x="8221833" y="4268638"/>
                <a:ext cx="498725" cy="49872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128" name="Diamond 127"/>
              <p:cNvSpPr/>
              <p:nvPr/>
            </p:nvSpPr>
            <p:spPr>
              <a:xfrm flipH="1">
                <a:off x="8593735" y="4263592"/>
                <a:ext cx="250876" cy="250876"/>
              </a:xfrm>
              <a:prstGeom prst="diamond">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grpSp>
      <p:grpSp>
        <p:nvGrpSpPr>
          <p:cNvPr id="129" name="Group 128"/>
          <p:cNvGrpSpPr/>
          <p:nvPr/>
        </p:nvGrpSpPr>
        <p:grpSpPr>
          <a:xfrm>
            <a:off x="4538186" y="3979798"/>
            <a:ext cx="2218600" cy="1526597"/>
            <a:chOff x="6069574" y="3398352"/>
            <a:chExt cx="2381453" cy="1638654"/>
          </a:xfrm>
          <a:solidFill>
            <a:schemeClr val="accent2">
              <a:lumMod val="75000"/>
            </a:schemeClr>
          </a:solidFill>
        </p:grpSpPr>
        <p:sp>
          <p:nvSpPr>
            <p:cNvPr id="130" name="Diamond 129"/>
            <p:cNvSpPr/>
            <p:nvPr/>
          </p:nvSpPr>
          <p:spPr>
            <a:xfrm flipH="1">
              <a:off x="6069574" y="3494461"/>
              <a:ext cx="1542545" cy="154254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rPr>
                <a:t> </a:t>
              </a:r>
              <a:endParaRPr kumimoji="0" lang="pl-PL" sz="1800" b="0" i="0" u="none" strike="noStrike" kern="0" cap="none" spc="0" normalizeH="0" baseline="0" noProof="0" dirty="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131" name="Diamond 130"/>
            <p:cNvSpPr/>
            <p:nvPr/>
          </p:nvSpPr>
          <p:spPr>
            <a:xfrm flipH="1">
              <a:off x="7164447" y="3398352"/>
              <a:ext cx="870286" cy="870286"/>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nvGrpSpPr>
            <p:cNvPr id="132" name="Group 20"/>
            <p:cNvGrpSpPr/>
            <p:nvPr/>
          </p:nvGrpSpPr>
          <p:grpSpPr>
            <a:xfrm>
              <a:off x="7804421" y="3833495"/>
              <a:ext cx="646606" cy="487898"/>
              <a:chOff x="7606964" y="3833495"/>
              <a:chExt cx="1237647" cy="933868"/>
            </a:xfrm>
            <a:grpFill/>
          </p:grpSpPr>
          <p:sp>
            <p:nvSpPr>
              <p:cNvPr id="133" name="Diamond 132"/>
              <p:cNvSpPr/>
              <p:nvPr/>
            </p:nvSpPr>
            <p:spPr>
              <a:xfrm flipH="1">
                <a:off x="7606964" y="3833495"/>
                <a:ext cx="870286" cy="870286"/>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134" name="Diamond 133"/>
              <p:cNvSpPr/>
              <p:nvPr/>
            </p:nvSpPr>
            <p:spPr>
              <a:xfrm flipH="1">
                <a:off x="8221833" y="4268638"/>
                <a:ext cx="498725" cy="49872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135" name="Diamond 134"/>
              <p:cNvSpPr/>
              <p:nvPr/>
            </p:nvSpPr>
            <p:spPr>
              <a:xfrm flipH="1">
                <a:off x="8593735" y="4263592"/>
                <a:ext cx="250876" cy="250876"/>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grpSp>
      <p:grpSp>
        <p:nvGrpSpPr>
          <p:cNvPr id="136" name="Group 135"/>
          <p:cNvGrpSpPr/>
          <p:nvPr/>
        </p:nvGrpSpPr>
        <p:grpSpPr>
          <a:xfrm>
            <a:off x="2408885" y="2043723"/>
            <a:ext cx="2218600" cy="1526597"/>
            <a:chOff x="6069574" y="3398352"/>
            <a:chExt cx="2381453" cy="1638654"/>
          </a:xfrm>
          <a:solidFill>
            <a:schemeClr val="accent2">
              <a:lumMod val="75000"/>
            </a:schemeClr>
          </a:solidFill>
        </p:grpSpPr>
        <p:sp>
          <p:nvSpPr>
            <p:cNvPr id="137" name="Diamond 136"/>
            <p:cNvSpPr/>
            <p:nvPr/>
          </p:nvSpPr>
          <p:spPr>
            <a:xfrm flipH="1">
              <a:off x="6069574" y="3494461"/>
              <a:ext cx="1542545" cy="154254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rPr>
                <a:t> </a:t>
              </a:r>
              <a:endParaRPr kumimoji="0" lang="pl-PL" sz="1800" b="0" i="0" u="none" strike="noStrike" kern="0" cap="none" spc="0" normalizeH="0" baseline="0" noProof="0" dirty="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138" name="Diamond 137"/>
            <p:cNvSpPr/>
            <p:nvPr/>
          </p:nvSpPr>
          <p:spPr>
            <a:xfrm flipH="1">
              <a:off x="7164447" y="3398352"/>
              <a:ext cx="870286" cy="870286"/>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nvGrpSpPr>
            <p:cNvPr id="139" name="Group 20"/>
            <p:cNvGrpSpPr/>
            <p:nvPr/>
          </p:nvGrpSpPr>
          <p:grpSpPr>
            <a:xfrm>
              <a:off x="7804421" y="3833495"/>
              <a:ext cx="646606" cy="487898"/>
              <a:chOff x="7606964" y="3833495"/>
              <a:chExt cx="1237647" cy="933868"/>
            </a:xfrm>
            <a:grpFill/>
          </p:grpSpPr>
          <p:sp>
            <p:nvSpPr>
              <p:cNvPr id="140" name="Diamond 139"/>
              <p:cNvSpPr/>
              <p:nvPr/>
            </p:nvSpPr>
            <p:spPr>
              <a:xfrm flipH="1">
                <a:off x="7606964" y="3833495"/>
                <a:ext cx="870286" cy="870286"/>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141" name="Diamond 140"/>
              <p:cNvSpPr/>
              <p:nvPr/>
            </p:nvSpPr>
            <p:spPr>
              <a:xfrm flipH="1">
                <a:off x="8221833" y="4268638"/>
                <a:ext cx="498725" cy="49872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142" name="Diamond 141"/>
              <p:cNvSpPr/>
              <p:nvPr/>
            </p:nvSpPr>
            <p:spPr>
              <a:xfrm flipH="1">
                <a:off x="8593735" y="4263592"/>
                <a:ext cx="250876" cy="250876"/>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grpSp>
      <p:sp>
        <p:nvSpPr>
          <p:cNvPr id="143" name="TextBox 142"/>
          <p:cNvSpPr txBox="1"/>
          <p:nvPr/>
        </p:nvSpPr>
        <p:spPr>
          <a:xfrm>
            <a:off x="4264838" y="3301408"/>
            <a:ext cx="3840480" cy="584775"/>
          </a:xfrm>
          <a:prstGeom prst="rect">
            <a:avLst/>
          </a:prstGeom>
          <a:noFill/>
        </p:spPr>
        <p:txBody>
          <a:bodyPr wrap="square" rtlCol="0">
            <a:spAutoFit/>
          </a:bodyPr>
          <a:lstStyle/>
          <a:p>
            <a:pPr algn="ctr"/>
            <a:r>
              <a:rPr lang="en-US" sz="3200" b="1" dirty="0" smtClean="0">
                <a:solidFill>
                  <a:schemeClr val="tx1">
                    <a:lumMod val="50000"/>
                    <a:lumOff val="50000"/>
                  </a:schemeClr>
                </a:solidFill>
                <a:effectLst>
                  <a:outerShdw blurRad="38100" dist="38100" dir="2700000" algn="tl">
                    <a:srgbClr val="000000">
                      <a:alpha val="43137"/>
                    </a:srgbClr>
                  </a:outerShdw>
                </a:effectLst>
              </a:rPr>
              <a:t>THANK YOU….</a:t>
            </a:r>
            <a:endParaRPr lang="en-US" sz="3200" b="1" dirty="0">
              <a:solidFill>
                <a:schemeClr val="tx1">
                  <a:lumMod val="50000"/>
                  <a:lumOff val="50000"/>
                </a:schemeClr>
              </a:solidFill>
              <a:effectLst>
                <a:outerShdw blurRad="38100" dist="38100" dir="2700000" algn="tl">
                  <a:srgbClr val="000000">
                    <a:alpha val="43137"/>
                  </a:srgbClr>
                </a:outerShdw>
              </a:effectLst>
            </a:endParaRPr>
          </a:p>
        </p:txBody>
      </p:sp>
      <p:sp>
        <p:nvSpPr>
          <p:cNvPr id="146" name="TextBox 145"/>
          <p:cNvSpPr txBox="1"/>
          <p:nvPr/>
        </p:nvSpPr>
        <p:spPr>
          <a:xfrm>
            <a:off x="-22488" y="4736281"/>
            <a:ext cx="3826279" cy="523220"/>
          </a:xfrm>
          <a:prstGeom prst="rect">
            <a:avLst/>
          </a:prstGeom>
          <a:solidFill>
            <a:schemeClr val="tx1">
              <a:lumMod val="75000"/>
              <a:lumOff val="25000"/>
            </a:schemeClr>
          </a:solidFill>
          <a:ln>
            <a:solidFill>
              <a:schemeClr val="accent3"/>
            </a:solidFill>
          </a:ln>
        </p:spPr>
        <p:txBody>
          <a:bodyPr wrap="square" rtlCol="0">
            <a:spAutoFit/>
          </a:bodyPr>
          <a:lstStyle/>
          <a:p>
            <a:pPr algn="ctr"/>
            <a:r>
              <a:rPr lang="en-US" sz="2800" b="1" dirty="0" smtClean="0">
                <a:solidFill>
                  <a:schemeClr val="bg1"/>
                </a:solidFill>
                <a:latin typeface="Adobe Gothic Std B" pitchFamily="34" charset="-128"/>
                <a:ea typeface="Adobe Gothic Std B" pitchFamily="34" charset="-128"/>
              </a:rPr>
              <a:t>Visit Us</a:t>
            </a:r>
          </a:p>
        </p:txBody>
      </p:sp>
      <p:sp>
        <p:nvSpPr>
          <p:cNvPr id="150" name="Rectangle 149"/>
          <p:cNvSpPr/>
          <p:nvPr/>
        </p:nvSpPr>
        <p:spPr>
          <a:xfrm rot="5400000">
            <a:off x="1638322" y="4606657"/>
            <a:ext cx="600891" cy="3814354"/>
          </a:xfrm>
          <a:prstGeom prst="rect">
            <a:avLst/>
          </a:prstGeom>
          <a:solidFill>
            <a:schemeClr val="accent2">
              <a:lumMod val="75000"/>
            </a:schemeClr>
          </a:solid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sysClr val="window" lastClr="FFFFFF"/>
              </a:solidFill>
              <a:effectLst/>
              <a:uLnTx/>
              <a:uFillTx/>
              <a:latin typeface="Ubuntu" panose="020B0504030602030204" pitchFamily="34" charset="0"/>
              <a:ea typeface="+mn-ea"/>
              <a:cs typeface="+mn-cs"/>
            </a:endParaRPr>
          </a:p>
        </p:txBody>
      </p:sp>
      <p:sp>
        <p:nvSpPr>
          <p:cNvPr id="151" name="Rectangle 150"/>
          <p:cNvSpPr/>
          <p:nvPr/>
        </p:nvSpPr>
        <p:spPr>
          <a:xfrm rot="5400000">
            <a:off x="1617343" y="3822209"/>
            <a:ext cx="600891" cy="3814354"/>
          </a:xfrm>
          <a:prstGeom prst="rect">
            <a:avLst/>
          </a:prstGeom>
          <a:solidFill>
            <a:schemeClr val="accent2">
              <a:lumMod val="75000"/>
            </a:schemeClr>
          </a:solid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sysClr val="window" lastClr="FFFFFF"/>
              </a:solidFill>
              <a:effectLst/>
              <a:uLnTx/>
              <a:uFillTx/>
              <a:latin typeface="Ubuntu" panose="020B0504030602030204" pitchFamily="34" charset="0"/>
              <a:ea typeface="+mn-ea"/>
              <a:cs typeface="+mn-cs"/>
            </a:endParaRPr>
          </a:p>
        </p:txBody>
      </p:sp>
      <p:sp>
        <p:nvSpPr>
          <p:cNvPr id="152" name="Rectangle 151"/>
          <p:cNvSpPr/>
          <p:nvPr/>
        </p:nvSpPr>
        <p:spPr>
          <a:xfrm rot="5400000">
            <a:off x="5635335" y="3822209"/>
            <a:ext cx="600891" cy="3814354"/>
          </a:xfrm>
          <a:prstGeom prst="rect">
            <a:avLst/>
          </a:prstGeom>
          <a:solidFill>
            <a:schemeClr val="accent2">
              <a:lumMod val="75000"/>
            </a:schemeClr>
          </a:solid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sysClr val="window" lastClr="FFFFFF"/>
              </a:solidFill>
              <a:effectLst/>
              <a:uLnTx/>
              <a:uFillTx/>
              <a:latin typeface="Ubuntu" panose="020B0504030602030204" pitchFamily="34" charset="0"/>
              <a:ea typeface="+mn-ea"/>
              <a:cs typeface="+mn-cs"/>
            </a:endParaRPr>
          </a:p>
        </p:txBody>
      </p:sp>
      <p:sp>
        <p:nvSpPr>
          <p:cNvPr id="154" name="TextBox 153"/>
          <p:cNvSpPr txBox="1"/>
          <p:nvPr/>
        </p:nvSpPr>
        <p:spPr>
          <a:xfrm>
            <a:off x="-206249" y="5459665"/>
            <a:ext cx="3770127" cy="830997"/>
          </a:xfrm>
          <a:prstGeom prst="rect">
            <a:avLst/>
          </a:prstGeom>
          <a:noFill/>
        </p:spPr>
        <p:txBody>
          <a:bodyPr wrap="square" rtlCol="0">
            <a:spAutoFit/>
          </a:bodyPr>
          <a:lstStyle/>
          <a:p>
            <a:pPr algn="ctr"/>
            <a:r>
              <a:rPr lang="en-US" sz="2400" b="1" dirty="0" smtClean="0">
                <a:solidFill>
                  <a:schemeClr val="bg1"/>
                </a:solidFill>
                <a:latin typeface="Arial Narrow" pitchFamily="34" charset="0"/>
              </a:rPr>
              <a:t>www.greenwgroup.com</a:t>
            </a:r>
            <a:endParaRPr lang="en-US" sz="2400" dirty="0" smtClean="0">
              <a:solidFill>
                <a:schemeClr val="bg1"/>
              </a:solidFill>
              <a:latin typeface="Arial Narrow" pitchFamily="34" charset="0"/>
            </a:endParaRPr>
          </a:p>
          <a:p>
            <a:pPr algn="ctr"/>
            <a:endParaRPr lang="en-US" sz="2400" dirty="0"/>
          </a:p>
        </p:txBody>
      </p:sp>
      <p:sp>
        <p:nvSpPr>
          <p:cNvPr id="155" name="TextBox 154"/>
          <p:cNvSpPr txBox="1"/>
          <p:nvPr/>
        </p:nvSpPr>
        <p:spPr>
          <a:xfrm>
            <a:off x="4264838" y="5472234"/>
            <a:ext cx="3749040" cy="830997"/>
          </a:xfrm>
          <a:prstGeom prst="rect">
            <a:avLst/>
          </a:prstGeom>
          <a:noFill/>
        </p:spPr>
        <p:txBody>
          <a:bodyPr wrap="square" rtlCol="0">
            <a:spAutoFit/>
          </a:bodyPr>
          <a:lstStyle/>
          <a:p>
            <a:r>
              <a:rPr lang="en-US" sz="2400" b="1" dirty="0" smtClean="0">
                <a:solidFill>
                  <a:schemeClr val="bg1"/>
                </a:solidFill>
                <a:latin typeface="Arial Narrow" pitchFamily="34" charset="0"/>
              </a:rPr>
              <a:t>www.greenwgroup.ae</a:t>
            </a:r>
            <a:endParaRPr lang="en-US" sz="2400" dirty="0" smtClean="0">
              <a:solidFill>
                <a:schemeClr val="bg1"/>
              </a:solidFill>
              <a:latin typeface="Arial Narrow" pitchFamily="34" charset="0"/>
            </a:endParaRPr>
          </a:p>
          <a:p>
            <a:endParaRPr lang="en-US" sz="2400" dirty="0"/>
          </a:p>
        </p:txBody>
      </p:sp>
      <p:grpSp>
        <p:nvGrpSpPr>
          <p:cNvPr id="60" name="Group 59"/>
          <p:cNvGrpSpPr/>
          <p:nvPr/>
        </p:nvGrpSpPr>
        <p:grpSpPr>
          <a:xfrm>
            <a:off x="7444403" y="2638571"/>
            <a:ext cx="2218600" cy="1526597"/>
            <a:chOff x="6069574" y="3398352"/>
            <a:chExt cx="2381453" cy="1638654"/>
          </a:xfrm>
          <a:solidFill>
            <a:schemeClr val="accent2">
              <a:lumMod val="75000"/>
            </a:schemeClr>
          </a:solidFill>
        </p:grpSpPr>
        <p:sp>
          <p:nvSpPr>
            <p:cNvPr id="61" name="Diamond 60"/>
            <p:cNvSpPr/>
            <p:nvPr/>
          </p:nvSpPr>
          <p:spPr>
            <a:xfrm flipH="1">
              <a:off x="6069574" y="3494461"/>
              <a:ext cx="1542545" cy="154254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rPr>
                <a:t> </a:t>
              </a:r>
              <a:endParaRPr kumimoji="0" lang="pl-PL" sz="1800" b="0" i="0" u="none" strike="noStrike" kern="0" cap="none" spc="0" normalizeH="0" baseline="0" noProof="0" dirty="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62" name="Diamond 61"/>
            <p:cNvSpPr/>
            <p:nvPr/>
          </p:nvSpPr>
          <p:spPr>
            <a:xfrm flipH="1">
              <a:off x="7164447" y="3398352"/>
              <a:ext cx="870286" cy="870286"/>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nvGrpSpPr>
            <p:cNvPr id="63" name="Group 20"/>
            <p:cNvGrpSpPr/>
            <p:nvPr/>
          </p:nvGrpSpPr>
          <p:grpSpPr>
            <a:xfrm>
              <a:off x="7804421" y="3833495"/>
              <a:ext cx="646606" cy="487898"/>
              <a:chOff x="7606964" y="3833495"/>
              <a:chExt cx="1237647" cy="933868"/>
            </a:xfrm>
            <a:grpFill/>
          </p:grpSpPr>
          <p:sp>
            <p:nvSpPr>
              <p:cNvPr id="64" name="Diamond 63"/>
              <p:cNvSpPr/>
              <p:nvPr/>
            </p:nvSpPr>
            <p:spPr>
              <a:xfrm flipH="1">
                <a:off x="7606964" y="3833495"/>
                <a:ext cx="870286" cy="870286"/>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65" name="Diamond 64"/>
              <p:cNvSpPr/>
              <p:nvPr/>
            </p:nvSpPr>
            <p:spPr>
              <a:xfrm flipH="1">
                <a:off x="8221833" y="4268638"/>
                <a:ext cx="498725" cy="49872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66" name="Diamond 65"/>
              <p:cNvSpPr/>
              <p:nvPr/>
            </p:nvSpPr>
            <p:spPr>
              <a:xfrm flipH="1">
                <a:off x="8593735" y="4263592"/>
                <a:ext cx="250876" cy="250876"/>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grpSp>
      <p:sp>
        <p:nvSpPr>
          <p:cNvPr id="72" name="Rectangle 71"/>
          <p:cNvSpPr/>
          <p:nvPr/>
        </p:nvSpPr>
        <p:spPr>
          <a:xfrm rot="5400000">
            <a:off x="9661560" y="4148841"/>
            <a:ext cx="600891" cy="3814354"/>
          </a:xfrm>
          <a:prstGeom prst="rect">
            <a:avLst/>
          </a:prstGeom>
          <a:solidFill>
            <a:schemeClr val="accent2">
              <a:lumMod val="75000"/>
            </a:schemeClr>
          </a:solid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sysClr val="window" lastClr="FFFFFF"/>
              </a:solidFill>
              <a:effectLst/>
              <a:uLnTx/>
              <a:uFillTx/>
              <a:latin typeface="Ubuntu" panose="020B0504030602030204" pitchFamily="34" charset="0"/>
              <a:ea typeface="+mn-ea"/>
              <a:cs typeface="+mn-cs"/>
            </a:endParaRPr>
          </a:p>
        </p:txBody>
      </p:sp>
      <p:sp>
        <p:nvSpPr>
          <p:cNvPr id="153" name="TextBox 152"/>
          <p:cNvSpPr txBox="1"/>
          <p:nvPr/>
        </p:nvSpPr>
        <p:spPr>
          <a:xfrm>
            <a:off x="7997777" y="5830404"/>
            <a:ext cx="4108361" cy="461665"/>
          </a:xfrm>
          <a:prstGeom prst="rect">
            <a:avLst/>
          </a:prstGeom>
          <a:noFill/>
        </p:spPr>
        <p:txBody>
          <a:bodyPr wrap="square" rtlCol="0">
            <a:spAutoFit/>
          </a:bodyPr>
          <a:lstStyle/>
          <a:p>
            <a:pPr algn="ctr"/>
            <a:r>
              <a:rPr lang="en-US" sz="2400" b="1" dirty="0" smtClean="0">
                <a:solidFill>
                  <a:schemeClr val="bg1"/>
                </a:solidFill>
                <a:latin typeface="Arial Narrow" pitchFamily="34" charset="0"/>
              </a:rPr>
              <a:t> www.greenworldsaudi.com</a:t>
            </a:r>
            <a:endParaRPr lang="en-US" sz="2400" dirty="0"/>
          </a:p>
        </p:txBody>
      </p:sp>
      <p:sp>
        <p:nvSpPr>
          <p:cNvPr id="73" name="TextBox 72"/>
          <p:cNvSpPr txBox="1"/>
          <p:nvPr/>
        </p:nvSpPr>
        <p:spPr>
          <a:xfrm>
            <a:off x="165393" y="6259053"/>
            <a:ext cx="3291840" cy="461665"/>
          </a:xfrm>
          <a:prstGeom prst="rect">
            <a:avLst/>
          </a:prstGeom>
          <a:noFill/>
        </p:spPr>
        <p:txBody>
          <a:bodyPr wrap="square" rtlCol="0">
            <a:spAutoFit/>
          </a:bodyPr>
          <a:lstStyle/>
          <a:p>
            <a:pPr algn="ctr"/>
            <a:r>
              <a:rPr lang="en-US" sz="2400" b="1" dirty="0" smtClean="0">
                <a:solidFill>
                  <a:schemeClr val="bg1"/>
                </a:solidFill>
                <a:latin typeface="Arial Narrow" pitchFamily="34" charset="0"/>
              </a:rPr>
              <a:t> www.greenwgroup.co.in</a:t>
            </a:r>
            <a:endParaRPr lang="en-US" sz="2400" dirty="0"/>
          </a:p>
        </p:txBody>
      </p:sp>
      <p:sp>
        <p:nvSpPr>
          <p:cNvPr id="74" name="Diamond 73"/>
          <p:cNvSpPr/>
          <p:nvPr/>
        </p:nvSpPr>
        <p:spPr>
          <a:xfrm flipH="1">
            <a:off x="10538879" y="3423265"/>
            <a:ext cx="294109" cy="294109"/>
          </a:xfrm>
          <a:prstGeom prst="diamond">
            <a:avLst/>
          </a:prstGeom>
          <a:solidFill>
            <a:schemeClr val="accent2">
              <a:lumMod val="75000"/>
            </a:schemeClr>
          </a:solidFill>
          <a:ln w="1270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75" name="Rectangle 74"/>
          <p:cNvSpPr/>
          <p:nvPr/>
        </p:nvSpPr>
        <p:spPr>
          <a:xfrm rot="5400000">
            <a:off x="5659464" y="4589121"/>
            <a:ext cx="600891" cy="3814354"/>
          </a:xfrm>
          <a:prstGeom prst="rect">
            <a:avLst/>
          </a:prstGeom>
          <a:solidFill>
            <a:schemeClr val="accent2">
              <a:lumMod val="75000"/>
            </a:schemeClr>
          </a:solid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sysClr val="window" lastClr="FFFFFF"/>
              </a:solidFill>
              <a:effectLst/>
              <a:uLnTx/>
              <a:uFillTx/>
              <a:latin typeface="Ubuntu" panose="020B0504030602030204" pitchFamily="34" charset="0"/>
              <a:ea typeface="+mn-ea"/>
              <a:cs typeface="+mn-cs"/>
            </a:endParaRPr>
          </a:p>
        </p:txBody>
      </p:sp>
      <p:sp>
        <p:nvSpPr>
          <p:cNvPr id="76" name="TextBox 75"/>
          <p:cNvSpPr txBox="1"/>
          <p:nvPr/>
        </p:nvSpPr>
        <p:spPr>
          <a:xfrm>
            <a:off x="4288967" y="6226267"/>
            <a:ext cx="3749040" cy="830997"/>
          </a:xfrm>
          <a:prstGeom prst="rect">
            <a:avLst/>
          </a:prstGeom>
          <a:noFill/>
        </p:spPr>
        <p:txBody>
          <a:bodyPr wrap="square" rtlCol="0">
            <a:spAutoFit/>
          </a:bodyPr>
          <a:lstStyle/>
          <a:p>
            <a:r>
              <a:rPr lang="en-US" sz="2400" b="1" dirty="0" smtClean="0">
                <a:solidFill>
                  <a:schemeClr val="bg1"/>
                </a:solidFill>
                <a:latin typeface="Arial Narrow" pitchFamily="34" charset="0"/>
              </a:rPr>
              <a:t>www.greenwgroup.org</a:t>
            </a:r>
            <a:endParaRPr lang="en-US" sz="2400" dirty="0" smtClean="0">
              <a:solidFill>
                <a:schemeClr val="bg1"/>
              </a:solidFill>
              <a:latin typeface="Arial Narrow" pitchFamily="34" charset="0"/>
            </a:endParaRPr>
          </a:p>
          <a:p>
            <a:endParaRPr lang="en-US" sz="2400" dirty="0"/>
          </a:p>
        </p:txBody>
      </p:sp>
      <p:pic>
        <p:nvPicPr>
          <p:cNvPr id="67" name="Picture 6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961533" y="1923429"/>
            <a:ext cx="2355647" cy="900689"/>
          </a:xfrm>
          <a:prstGeom prst="rect">
            <a:avLst/>
          </a:prstGeom>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8918" y="1914230"/>
            <a:ext cx="11448028" cy="2677656"/>
          </a:xfrm>
          <a:prstGeom prst="rect">
            <a:avLst/>
          </a:prstGeom>
        </p:spPr>
        <p:txBody>
          <a:bodyPr wrap="square">
            <a:spAutoFit/>
          </a:bodyPr>
          <a:lstStyle/>
          <a:p>
            <a:pPr lvl="0" algn="ctr"/>
            <a:r>
              <a:rPr lang="en-US" sz="7200" b="1" dirty="0">
                <a:latin typeface="Arial Narrow" pitchFamily="34" charset="0"/>
              </a:rPr>
              <a:t>w</a:t>
            </a:r>
            <a:r>
              <a:rPr lang="en-US" sz="4800" dirty="0">
                <a:latin typeface="Arial Narrow" pitchFamily="34" charset="0"/>
              </a:rPr>
              <a:t>e provide ‘State-of-the-art’ facilities across 7 global regions include, India, Middle East and African continents.</a:t>
            </a:r>
            <a:endParaRPr lang="en-US" sz="4800" dirty="0">
              <a:solidFill>
                <a:prstClr val="black"/>
              </a:solidFill>
            </a:endParaRPr>
          </a:p>
        </p:txBody>
      </p:sp>
      <p:grpSp>
        <p:nvGrpSpPr>
          <p:cNvPr id="21" name="Group 20"/>
          <p:cNvGrpSpPr/>
          <p:nvPr/>
        </p:nvGrpSpPr>
        <p:grpSpPr>
          <a:xfrm flipH="1">
            <a:off x="1343406" y="4865336"/>
            <a:ext cx="3521443" cy="1799791"/>
            <a:chOff x="411292" y="3262595"/>
            <a:chExt cx="3351815" cy="1799791"/>
          </a:xfrm>
          <a:solidFill>
            <a:schemeClr val="accent2">
              <a:lumMod val="75000"/>
            </a:schemeClr>
          </a:solidFill>
        </p:grpSpPr>
        <p:sp>
          <p:nvSpPr>
            <p:cNvPr id="22" name="Diamond 21"/>
            <p:cNvSpPr/>
            <p:nvPr/>
          </p:nvSpPr>
          <p:spPr>
            <a:xfrm>
              <a:off x="2220562" y="3358704"/>
              <a:ext cx="1542545" cy="154254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rPr>
                <a:t> </a:t>
              </a:r>
              <a:endParaRPr kumimoji="0" lang="pl-PL" sz="1800" b="0" i="0" u="none" strike="noStrike" kern="0" cap="none" spc="0" normalizeH="0" baseline="0" noProof="0" dirty="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23" name="Diamond 22"/>
            <p:cNvSpPr/>
            <p:nvPr/>
          </p:nvSpPr>
          <p:spPr>
            <a:xfrm>
              <a:off x="1791893" y="4128518"/>
              <a:ext cx="870286" cy="870286"/>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24" name="Diamond 23"/>
            <p:cNvSpPr/>
            <p:nvPr/>
          </p:nvSpPr>
          <p:spPr>
            <a:xfrm>
              <a:off x="1797948" y="3262595"/>
              <a:ext cx="870286" cy="870286"/>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25" name="Diamond 24"/>
            <p:cNvSpPr/>
            <p:nvPr/>
          </p:nvSpPr>
          <p:spPr>
            <a:xfrm>
              <a:off x="1548585" y="4563661"/>
              <a:ext cx="498725" cy="49872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26" name="Diamond 25"/>
            <p:cNvSpPr/>
            <p:nvPr/>
          </p:nvSpPr>
          <p:spPr>
            <a:xfrm>
              <a:off x="1424532" y="4558615"/>
              <a:ext cx="250876" cy="250876"/>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27" name="Diamond 26"/>
            <p:cNvSpPr/>
            <p:nvPr/>
          </p:nvSpPr>
          <p:spPr>
            <a:xfrm>
              <a:off x="808505" y="4585552"/>
              <a:ext cx="315697" cy="31569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28" name="Diamond 27"/>
            <p:cNvSpPr/>
            <p:nvPr/>
          </p:nvSpPr>
          <p:spPr>
            <a:xfrm>
              <a:off x="411292" y="4805268"/>
              <a:ext cx="191961" cy="191961"/>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29" name="Rectangle 28"/>
          <p:cNvSpPr/>
          <p:nvPr/>
        </p:nvSpPr>
        <p:spPr>
          <a:xfrm rot="5400000">
            <a:off x="2048869" y="-1465295"/>
            <a:ext cx="966398" cy="4315000"/>
          </a:xfrm>
          <a:prstGeom prst="rect">
            <a:avLst/>
          </a:prstGeom>
          <a:solidFill>
            <a:schemeClr val="accent2">
              <a:lumMod val="75000"/>
            </a:schemeClr>
          </a:solid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sysClr val="window" lastClr="FFFFFF"/>
              </a:solidFill>
              <a:effectLst/>
              <a:uLnTx/>
              <a:uFillTx/>
              <a:latin typeface="Ubuntu" panose="020B0504030602030204" pitchFamily="34" charset="0"/>
              <a:ea typeface="+mn-ea"/>
              <a:cs typeface="+mn-cs"/>
            </a:endParaRPr>
          </a:p>
        </p:txBody>
      </p:sp>
      <p:grpSp>
        <p:nvGrpSpPr>
          <p:cNvPr id="30" name="Group 29"/>
          <p:cNvGrpSpPr/>
          <p:nvPr/>
        </p:nvGrpSpPr>
        <p:grpSpPr>
          <a:xfrm>
            <a:off x="45209" y="0"/>
            <a:ext cx="664894" cy="971457"/>
            <a:chOff x="45210" y="-445712"/>
            <a:chExt cx="664894" cy="971457"/>
          </a:xfrm>
          <a:solidFill>
            <a:schemeClr val="accent2">
              <a:lumMod val="75000"/>
            </a:schemeClr>
          </a:solidFill>
          <a:effectLst>
            <a:outerShdw blurRad="50800" dist="38100" dir="2700000" algn="tl" rotWithShape="0">
              <a:prstClr val="black">
                <a:alpha val="40000"/>
              </a:prstClr>
            </a:outerShdw>
          </a:effectLst>
        </p:grpSpPr>
        <p:grpSp>
          <p:nvGrpSpPr>
            <p:cNvPr id="31" name="Group 6"/>
            <p:cNvGrpSpPr/>
            <p:nvPr/>
          </p:nvGrpSpPr>
          <p:grpSpPr>
            <a:xfrm rot="5400000">
              <a:off x="-56578" y="-343924"/>
              <a:ext cx="868469" cy="664894"/>
              <a:chOff x="-21517" y="805914"/>
              <a:chExt cx="1430459" cy="1095151"/>
            </a:xfrm>
            <a:grpFill/>
          </p:grpSpPr>
          <p:sp>
            <p:nvSpPr>
              <p:cNvPr id="33" name="Diamond 32"/>
              <p:cNvSpPr/>
              <p:nvPr/>
            </p:nvSpPr>
            <p:spPr>
              <a:xfrm rot="5400000">
                <a:off x="-21518" y="805915"/>
                <a:ext cx="1095151" cy="1095150"/>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34" name="Diamond 33"/>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32" name="Diamond 31"/>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grpSp>
        <p:nvGrpSpPr>
          <p:cNvPr id="35" name="Group 34"/>
          <p:cNvGrpSpPr/>
          <p:nvPr/>
        </p:nvGrpSpPr>
        <p:grpSpPr>
          <a:xfrm>
            <a:off x="4283167" y="574766"/>
            <a:ext cx="710104" cy="958393"/>
            <a:chOff x="91441" y="-432648"/>
            <a:chExt cx="710104" cy="958393"/>
          </a:xfrm>
          <a:solidFill>
            <a:schemeClr val="accent2">
              <a:lumMod val="75000"/>
            </a:schemeClr>
          </a:solidFill>
          <a:effectLst>
            <a:outerShdw blurRad="50800" dist="38100" dir="5400000" algn="t" rotWithShape="0">
              <a:prstClr val="black">
                <a:alpha val="40000"/>
              </a:prstClr>
            </a:outerShdw>
          </a:effectLst>
        </p:grpSpPr>
        <p:grpSp>
          <p:nvGrpSpPr>
            <p:cNvPr id="36" name="Group 6"/>
            <p:cNvGrpSpPr/>
            <p:nvPr/>
          </p:nvGrpSpPr>
          <p:grpSpPr>
            <a:xfrm rot="5400000">
              <a:off x="18790" y="-359997"/>
              <a:ext cx="855405" cy="710104"/>
              <a:chOff x="0" y="655300"/>
              <a:chExt cx="1408942" cy="1169615"/>
            </a:xfrm>
            <a:grpFill/>
          </p:grpSpPr>
          <p:sp>
            <p:nvSpPr>
              <p:cNvPr id="38" name="Diamond 37"/>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39" name="Diamond 38"/>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37" name="Diamond 36"/>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40" name="Rectangle 39"/>
          <p:cNvSpPr/>
          <p:nvPr/>
        </p:nvSpPr>
        <p:spPr>
          <a:xfrm>
            <a:off x="758049" y="435820"/>
            <a:ext cx="3605474" cy="584775"/>
          </a:xfrm>
          <a:prstGeom prst="rect">
            <a:avLst/>
          </a:prstGeom>
        </p:spPr>
        <p:txBody>
          <a:bodyPr wrap="none">
            <a:spAutoFit/>
          </a:bodyPr>
          <a:lstStyle/>
          <a:p>
            <a:r>
              <a:rPr lang="en-US" sz="3200" b="1" dirty="0" smtClean="0">
                <a:solidFill>
                  <a:schemeClr val="bg1"/>
                </a:solidFill>
                <a:effectLst>
                  <a:outerShdw blurRad="38100" dist="38100" dir="2700000" algn="tl">
                    <a:srgbClr val="000000">
                      <a:alpha val="43137"/>
                    </a:srgbClr>
                  </a:outerShdw>
                </a:effectLst>
              </a:rPr>
              <a:t>Green World Group </a:t>
            </a:r>
            <a:endParaRPr lang="en-US" sz="3200" b="1" dirty="0">
              <a:solidFill>
                <a:schemeClr val="bg1"/>
              </a:solidFill>
              <a:effectLst>
                <a:outerShdw blurRad="38100" dist="38100" dir="2700000" algn="tl">
                  <a:srgbClr val="000000">
                    <a:alpha val="43137"/>
                  </a:srgbClr>
                </a:outerShdw>
              </a:effectLst>
            </a:endParaRPr>
          </a:p>
        </p:txBody>
      </p:sp>
      <p:pic>
        <p:nvPicPr>
          <p:cNvPr id="42" name="Picture 4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423977" y="60984"/>
            <a:ext cx="2355647" cy="900689"/>
          </a:xfrm>
          <a:prstGeom prst="rect">
            <a:avLst/>
          </a:prstGeom>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535576" y="1397725"/>
            <a:ext cx="5068389" cy="1077218"/>
          </a:xfrm>
          <a:prstGeom prst="rect">
            <a:avLst/>
          </a:prstGeom>
          <a:noFill/>
        </p:spPr>
        <p:txBody>
          <a:bodyPr wrap="square" rtlCol="0">
            <a:spAutoFit/>
          </a:bodyPr>
          <a:lstStyle/>
          <a:p>
            <a:r>
              <a:rPr lang="en-US" sz="3200" b="1" dirty="0" smtClean="0">
                <a:solidFill>
                  <a:srgbClr val="003300"/>
                </a:solidFill>
                <a:latin typeface="Arial Narrow" pitchFamily="34" charset="0"/>
              </a:rPr>
              <a:t>Think  Green World Group !</a:t>
            </a:r>
          </a:p>
          <a:p>
            <a:endParaRPr lang="en-US" sz="3200" b="1" dirty="0">
              <a:solidFill>
                <a:srgbClr val="003300"/>
              </a:solidFill>
            </a:endParaRPr>
          </a:p>
        </p:txBody>
      </p:sp>
      <p:sp>
        <p:nvSpPr>
          <p:cNvPr id="22" name="TextBox 21"/>
          <p:cNvSpPr txBox="1"/>
          <p:nvPr/>
        </p:nvSpPr>
        <p:spPr>
          <a:xfrm>
            <a:off x="444291" y="2116183"/>
            <a:ext cx="8791303" cy="3970318"/>
          </a:xfrm>
          <a:prstGeom prst="rect">
            <a:avLst/>
          </a:prstGeom>
          <a:noFill/>
        </p:spPr>
        <p:txBody>
          <a:bodyPr wrap="square" rtlCol="0">
            <a:spAutoFit/>
          </a:bodyPr>
          <a:lstStyle/>
          <a:p>
            <a:pPr lvl="0" algn="just" defTabSz="992764" eaLnBrk="1" hangingPunct="1">
              <a:spcBef>
                <a:spcPts val="0"/>
              </a:spcBef>
              <a:spcAft>
                <a:spcPts val="0"/>
              </a:spcAft>
            </a:pPr>
            <a:r>
              <a:rPr lang="en-US" sz="3600" dirty="0" smtClean="0">
                <a:solidFill>
                  <a:schemeClr val="accent3">
                    <a:lumMod val="75000"/>
                  </a:schemeClr>
                </a:solidFill>
                <a:latin typeface="Arial Narrow" pitchFamily="34" charset="0"/>
              </a:rPr>
              <a:t>Green World Group </a:t>
            </a:r>
            <a:r>
              <a:rPr lang="en-US" sz="3600" dirty="0" smtClean="0">
                <a:solidFill>
                  <a:prstClr val="black"/>
                </a:solidFill>
                <a:latin typeface="Arial Narrow" pitchFamily="34" charset="0"/>
              </a:rPr>
              <a:t>is </a:t>
            </a:r>
            <a:r>
              <a:rPr lang="en-US" sz="3600" dirty="0">
                <a:solidFill>
                  <a:prstClr val="black"/>
                </a:solidFill>
                <a:latin typeface="Arial Narrow" pitchFamily="34" charset="0"/>
              </a:rPr>
              <a:t>a thriving and distinguished certified body offering globally recognized quality courses on International Health and Safety. Our organization has a huge portfolio of customized learning models and health and safety courses that cater to specific training and consulting needs.</a:t>
            </a:r>
          </a:p>
          <a:p>
            <a:pPr algn="just"/>
            <a:endParaRPr lang="en-US" sz="3600" dirty="0"/>
          </a:p>
        </p:txBody>
      </p:sp>
      <p:pic>
        <p:nvPicPr>
          <p:cNvPr id="25" name="Picture 24" descr="microsola_thinking_man1.png"/>
          <p:cNvPicPr>
            <a:picLocks noChangeAspect="1"/>
          </p:cNvPicPr>
          <p:nvPr/>
        </p:nvPicPr>
        <p:blipFill>
          <a:blip r:embed="rId2" cstate="print"/>
          <a:stretch>
            <a:fillRect/>
          </a:stretch>
        </p:blipFill>
        <p:spPr>
          <a:xfrm>
            <a:off x="8763000" y="3590925"/>
            <a:ext cx="3429000" cy="3267075"/>
          </a:xfrm>
          <a:prstGeom prst="rect">
            <a:avLst/>
          </a:prstGeom>
        </p:spPr>
      </p:pic>
      <p:grpSp>
        <p:nvGrpSpPr>
          <p:cNvPr id="31" name="Group 30"/>
          <p:cNvGrpSpPr/>
          <p:nvPr/>
        </p:nvGrpSpPr>
        <p:grpSpPr>
          <a:xfrm rot="10271928" flipH="1">
            <a:off x="8474670" y="1199141"/>
            <a:ext cx="3521443" cy="1799791"/>
            <a:chOff x="411292" y="3262595"/>
            <a:chExt cx="3351815" cy="1799791"/>
          </a:xfrm>
          <a:solidFill>
            <a:schemeClr val="accent2">
              <a:lumMod val="75000"/>
            </a:schemeClr>
          </a:solidFill>
        </p:grpSpPr>
        <p:sp>
          <p:nvSpPr>
            <p:cNvPr id="32" name="Diamond 31"/>
            <p:cNvSpPr/>
            <p:nvPr/>
          </p:nvSpPr>
          <p:spPr>
            <a:xfrm rot="20638945">
              <a:off x="2220562" y="3358704"/>
              <a:ext cx="1542545" cy="154254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rPr>
                <a:t> </a:t>
              </a:r>
              <a:endParaRPr kumimoji="0" lang="pl-PL" sz="1800" b="0" i="0" u="none" strike="noStrike" kern="0" cap="none" spc="0" normalizeH="0" baseline="0" noProof="0" dirty="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33" name="Diamond 32"/>
            <p:cNvSpPr/>
            <p:nvPr/>
          </p:nvSpPr>
          <p:spPr>
            <a:xfrm>
              <a:off x="1791893" y="4128518"/>
              <a:ext cx="870286" cy="870286"/>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34" name="Diamond 33"/>
            <p:cNvSpPr/>
            <p:nvPr/>
          </p:nvSpPr>
          <p:spPr>
            <a:xfrm>
              <a:off x="1797948" y="3262595"/>
              <a:ext cx="870286" cy="870286"/>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35" name="Diamond 34"/>
            <p:cNvSpPr/>
            <p:nvPr/>
          </p:nvSpPr>
          <p:spPr>
            <a:xfrm>
              <a:off x="1548585" y="4563661"/>
              <a:ext cx="498725" cy="49872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36" name="Diamond 35"/>
            <p:cNvSpPr/>
            <p:nvPr/>
          </p:nvSpPr>
          <p:spPr>
            <a:xfrm>
              <a:off x="1424532" y="4558615"/>
              <a:ext cx="250876" cy="250876"/>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37" name="Diamond 36"/>
            <p:cNvSpPr/>
            <p:nvPr/>
          </p:nvSpPr>
          <p:spPr>
            <a:xfrm>
              <a:off x="808505" y="4585552"/>
              <a:ext cx="315697" cy="31569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38" name="Diamond 37"/>
            <p:cNvSpPr/>
            <p:nvPr/>
          </p:nvSpPr>
          <p:spPr>
            <a:xfrm>
              <a:off x="411292" y="4805268"/>
              <a:ext cx="191961" cy="191961"/>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39" name="Rectangle 38"/>
          <p:cNvSpPr/>
          <p:nvPr/>
        </p:nvSpPr>
        <p:spPr>
          <a:xfrm rot="5400000">
            <a:off x="2048869" y="-1465295"/>
            <a:ext cx="966398" cy="4315000"/>
          </a:xfrm>
          <a:prstGeom prst="rect">
            <a:avLst/>
          </a:prstGeom>
          <a:solidFill>
            <a:schemeClr val="accent2">
              <a:lumMod val="75000"/>
            </a:schemeClr>
          </a:solid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sysClr val="window" lastClr="FFFFFF"/>
              </a:solidFill>
              <a:effectLst/>
              <a:uLnTx/>
              <a:uFillTx/>
              <a:latin typeface="Ubuntu" panose="020B0504030602030204" pitchFamily="34" charset="0"/>
              <a:ea typeface="+mn-ea"/>
              <a:cs typeface="+mn-cs"/>
            </a:endParaRPr>
          </a:p>
        </p:txBody>
      </p:sp>
      <p:grpSp>
        <p:nvGrpSpPr>
          <p:cNvPr id="40" name="Group 39"/>
          <p:cNvGrpSpPr/>
          <p:nvPr/>
        </p:nvGrpSpPr>
        <p:grpSpPr>
          <a:xfrm>
            <a:off x="45209" y="0"/>
            <a:ext cx="664894" cy="971457"/>
            <a:chOff x="45210" y="-445712"/>
            <a:chExt cx="664894" cy="971457"/>
          </a:xfrm>
          <a:solidFill>
            <a:schemeClr val="accent2">
              <a:lumMod val="75000"/>
            </a:schemeClr>
          </a:solidFill>
          <a:effectLst>
            <a:outerShdw blurRad="50800" dist="38100" dir="2700000" algn="tl" rotWithShape="0">
              <a:prstClr val="black">
                <a:alpha val="40000"/>
              </a:prstClr>
            </a:outerShdw>
          </a:effectLst>
        </p:grpSpPr>
        <p:grpSp>
          <p:nvGrpSpPr>
            <p:cNvPr id="41" name="Group 6"/>
            <p:cNvGrpSpPr/>
            <p:nvPr/>
          </p:nvGrpSpPr>
          <p:grpSpPr>
            <a:xfrm rot="5400000">
              <a:off x="-56578" y="-343924"/>
              <a:ext cx="868469" cy="664894"/>
              <a:chOff x="-21517" y="805914"/>
              <a:chExt cx="1430459" cy="1095151"/>
            </a:xfrm>
            <a:grpFill/>
          </p:grpSpPr>
          <p:sp>
            <p:nvSpPr>
              <p:cNvPr id="43" name="Diamond 42"/>
              <p:cNvSpPr/>
              <p:nvPr/>
            </p:nvSpPr>
            <p:spPr>
              <a:xfrm rot="5400000">
                <a:off x="-21518" y="805915"/>
                <a:ext cx="1095151" cy="1095150"/>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44" name="Diamond 43"/>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42" name="Diamond 41"/>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grpSp>
        <p:nvGrpSpPr>
          <p:cNvPr id="45" name="Group 44"/>
          <p:cNvGrpSpPr/>
          <p:nvPr/>
        </p:nvGrpSpPr>
        <p:grpSpPr>
          <a:xfrm>
            <a:off x="4283167" y="574766"/>
            <a:ext cx="710104" cy="958393"/>
            <a:chOff x="91441" y="-432648"/>
            <a:chExt cx="710104" cy="958393"/>
          </a:xfrm>
          <a:solidFill>
            <a:schemeClr val="accent2">
              <a:lumMod val="75000"/>
            </a:schemeClr>
          </a:solidFill>
          <a:effectLst>
            <a:outerShdw blurRad="50800" dist="38100" dir="5400000" algn="t" rotWithShape="0">
              <a:prstClr val="black">
                <a:alpha val="40000"/>
              </a:prstClr>
            </a:outerShdw>
          </a:effectLst>
        </p:grpSpPr>
        <p:grpSp>
          <p:nvGrpSpPr>
            <p:cNvPr id="46" name="Group 6"/>
            <p:cNvGrpSpPr/>
            <p:nvPr/>
          </p:nvGrpSpPr>
          <p:grpSpPr>
            <a:xfrm rot="5400000">
              <a:off x="18790" y="-359997"/>
              <a:ext cx="855405" cy="710104"/>
              <a:chOff x="0" y="655300"/>
              <a:chExt cx="1408942" cy="1169615"/>
            </a:xfrm>
            <a:grpFill/>
          </p:grpSpPr>
          <p:sp>
            <p:nvSpPr>
              <p:cNvPr id="48" name="Diamond 47"/>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49" name="Diamond 48"/>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47" name="Diamond 46"/>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50" name="Rectangle 49"/>
          <p:cNvSpPr/>
          <p:nvPr/>
        </p:nvSpPr>
        <p:spPr>
          <a:xfrm>
            <a:off x="758049" y="435820"/>
            <a:ext cx="3605474" cy="584775"/>
          </a:xfrm>
          <a:prstGeom prst="rect">
            <a:avLst/>
          </a:prstGeom>
        </p:spPr>
        <p:txBody>
          <a:bodyPr wrap="none">
            <a:spAutoFit/>
          </a:bodyPr>
          <a:lstStyle/>
          <a:p>
            <a:r>
              <a:rPr lang="en-US" sz="3200" b="1" dirty="0" smtClean="0">
                <a:solidFill>
                  <a:schemeClr val="bg1"/>
                </a:solidFill>
                <a:effectLst>
                  <a:outerShdw blurRad="38100" dist="38100" dir="2700000" algn="tl">
                    <a:srgbClr val="000000">
                      <a:alpha val="43137"/>
                    </a:srgbClr>
                  </a:outerShdw>
                </a:effectLst>
              </a:rPr>
              <a:t>Green World Group </a:t>
            </a:r>
            <a:endParaRPr lang="en-US" sz="3200" b="1" dirty="0">
              <a:solidFill>
                <a:schemeClr val="bg1"/>
              </a:solidFill>
              <a:effectLst>
                <a:outerShdw blurRad="38100" dist="38100" dir="2700000" algn="tl">
                  <a:srgbClr val="000000">
                    <a:alpha val="43137"/>
                  </a:srgbClr>
                </a:outerShdw>
              </a:effectLst>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423977" y="60984"/>
            <a:ext cx="2355647" cy="900689"/>
          </a:xfrm>
          <a:prstGeom prst="rect">
            <a:avLst/>
          </a:prstGeom>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306175" y="6472238"/>
            <a:ext cx="754063" cy="369887"/>
          </a:xfrm>
          <a:prstGeom prst="rect">
            <a:avLst/>
          </a:prstGeom>
        </p:spPr>
        <p:txBody>
          <a:bodyPr>
            <a:spAutoFit/>
          </a:bodyPr>
          <a:lstStyle/>
          <a:p>
            <a:pPr eaLnBrk="1" fontAlgn="auto" hangingPunct="1">
              <a:spcBef>
                <a:spcPts val="0"/>
              </a:spcBef>
              <a:spcAft>
                <a:spcPts val="0"/>
              </a:spcAft>
              <a:defRPr/>
            </a:pPr>
            <a:r>
              <a:rPr lang="en-US" dirty="0" smtClean="0">
                <a:solidFill>
                  <a:schemeClr val="tx1">
                    <a:lumMod val="65000"/>
                    <a:lumOff val="35000"/>
                  </a:schemeClr>
                </a:solidFill>
                <a:latin typeface="Simple-Line-Icons" panose="02000503000000000000" pitchFamily="2" charset="2"/>
              </a:rPr>
              <a:t> </a:t>
            </a:r>
            <a:endParaRPr lang="en-US" dirty="0">
              <a:solidFill>
                <a:schemeClr val="tx1">
                  <a:lumMod val="65000"/>
                  <a:lumOff val="35000"/>
                </a:schemeClr>
              </a:solidFill>
              <a:latin typeface="+mn-lt"/>
            </a:endParaRPr>
          </a:p>
        </p:txBody>
      </p:sp>
      <p:sp>
        <p:nvSpPr>
          <p:cNvPr id="7" name="Oval 6"/>
          <p:cNvSpPr/>
          <p:nvPr/>
        </p:nvSpPr>
        <p:spPr>
          <a:xfrm>
            <a:off x="98773" y="5394407"/>
            <a:ext cx="571500" cy="571500"/>
          </a:xfrm>
          <a:prstGeom prst="ellipse">
            <a:avLst/>
          </a:prstGeom>
          <a:solidFill>
            <a:schemeClr val="accent2">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lumMod val="95000"/>
                </a:schemeClr>
              </a:solidFill>
            </a:endParaRPr>
          </a:p>
        </p:txBody>
      </p:sp>
      <p:sp>
        <p:nvSpPr>
          <p:cNvPr id="8" name="Oval 7"/>
          <p:cNvSpPr/>
          <p:nvPr/>
        </p:nvSpPr>
        <p:spPr>
          <a:xfrm>
            <a:off x="7399529" y="5470207"/>
            <a:ext cx="571500" cy="571500"/>
          </a:xfrm>
          <a:prstGeom prst="ellipse">
            <a:avLst/>
          </a:prstGeom>
          <a:solidFill>
            <a:schemeClr val="accent2">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lumMod val="95000"/>
                </a:schemeClr>
              </a:solidFill>
            </a:endParaRPr>
          </a:p>
        </p:txBody>
      </p:sp>
      <p:sp>
        <p:nvSpPr>
          <p:cNvPr id="9" name="Oval 8"/>
          <p:cNvSpPr/>
          <p:nvPr/>
        </p:nvSpPr>
        <p:spPr>
          <a:xfrm>
            <a:off x="4042626" y="5470207"/>
            <a:ext cx="571500" cy="571500"/>
          </a:xfrm>
          <a:prstGeom prst="ellipse">
            <a:avLst/>
          </a:prstGeom>
          <a:solidFill>
            <a:schemeClr val="accent2">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lumMod val="95000"/>
                </a:schemeClr>
              </a:solidFill>
            </a:endParaRPr>
          </a:p>
        </p:txBody>
      </p:sp>
      <p:sp>
        <p:nvSpPr>
          <p:cNvPr id="12" name="TextBox 11"/>
          <p:cNvSpPr txBox="1"/>
          <p:nvPr/>
        </p:nvSpPr>
        <p:spPr>
          <a:xfrm>
            <a:off x="627016" y="1449979"/>
            <a:ext cx="6989377" cy="1323439"/>
          </a:xfrm>
          <a:prstGeom prst="rect">
            <a:avLst/>
          </a:prstGeom>
          <a:noFill/>
        </p:spPr>
        <p:txBody>
          <a:bodyPr wrap="square" rtlCol="0">
            <a:spAutoFit/>
          </a:bodyPr>
          <a:lstStyle/>
          <a:p>
            <a:r>
              <a:rPr lang="en-US" sz="4000" b="1" dirty="0" smtClean="0">
                <a:solidFill>
                  <a:srgbClr val="003300"/>
                </a:solidFill>
                <a:latin typeface="Arial Narrow" pitchFamily="34" charset="0"/>
              </a:rPr>
              <a:t>Why  Green World Group ?</a:t>
            </a:r>
          </a:p>
          <a:p>
            <a:endParaRPr lang="en-US" sz="4000" dirty="0">
              <a:solidFill>
                <a:srgbClr val="003300"/>
              </a:solidFill>
            </a:endParaRPr>
          </a:p>
        </p:txBody>
      </p:sp>
      <p:sp>
        <p:nvSpPr>
          <p:cNvPr id="24" name="TextBox 23"/>
          <p:cNvSpPr txBox="1"/>
          <p:nvPr/>
        </p:nvSpPr>
        <p:spPr>
          <a:xfrm>
            <a:off x="574766" y="2103120"/>
            <a:ext cx="11105071" cy="3139321"/>
          </a:xfrm>
          <a:prstGeom prst="rect">
            <a:avLst/>
          </a:prstGeom>
          <a:noFill/>
        </p:spPr>
        <p:txBody>
          <a:bodyPr wrap="square" rtlCol="0">
            <a:spAutoFit/>
          </a:bodyPr>
          <a:lstStyle/>
          <a:p>
            <a:pPr lvl="0" algn="just" defTabSz="992764" eaLnBrk="1" hangingPunct="1">
              <a:spcBef>
                <a:spcPts val="0"/>
              </a:spcBef>
              <a:spcAft>
                <a:spcPts val="0"/>
              </a:spcAft>
            </a:pPr>
            <a:r>
              <a:rPr lang="en-US" sz="5400" b="1" dirty="0">
                <a:solidFill>
                  <a:schemeClr val="accent3">
                    <a:lumMod val="75000"/>
                  </a:schemeClr>
                </a:solidFill>
                <a:latin typeface="Arial Narrow" pitchFamily="34" charset="0"/>
              </a:rPr>
              <a:t>G</a:t>
            </a:r>
            <a:r>
              <a:rPr lang="en-US" sz="3600" dirty="0">
                <a:solidFill>
                  <a:prstClr val="black"/>
                </a:solidFill>
                <a:latin typeface="Arial Narrow" pitchFamily="34" charset="0"/>
              </a:rPr>
              <a:t>reen World Group has achieved phenomenal success in delivering quality health and safety training and Environmental Management Consultancy programs to make the world a safer and sustainable place to live. We deliver excellence by providing:</a:t>
            </a:r>
          </a:p>
          <a:p>
            <a:endParaRPr lang="en-US" sz="3600" dirty="0"/>
          </a:p>
        </p:txBody>
      </p:sp>
      <p:sp>
        <p:nvSpPr>
          <p:cNvPr id="25" name="TextBox 24"/>
          <p:cNvSpPr txBox="1"/>
          <p:nvPr/>
        </p:nvSpPr>
        <p:spPr>
          <a:xfrm>
            <a:off x="732917" y="5530555"/>
            <a:ext cx="3655737" cy="400110"/>
          </a:xfrm>
          <a:prstGeom prst="rect">
            <a:avLst/>
          </a:prstGeom>
          <a:noFill/>
        </p:spPr>
        <p:txBody>
          <a:bodyPr wrap="square" rtlCol="0">
            <a:spAutoFit/>
          </a:bodyPr>
          <a:lstStyle/>
          <a:p>
            <a:r>
              <a:rPr lang="en-US" sz="2000" b="1" dirty="0" smtClean="0">
                <a:latin typeface="Arial Narrow" pitchFamily="34" charset="0"/>
              </a:rPr>
              <a:t>International Quality Standards</a:t>
            </a:r>
            <a:endParaRPr lang="en-US" sz="2000" b="1" dirty="0"/>
          </a:p>
        </p:txBody>
      </p:sp>
      <p:sp>
        <p:nvSpPr>
          <p:cNvPr id="26" name="TextBox 25"/>
          <p:cNvSpPr txBox="1"/>
          <p:nvPr/>
        </p:nvSpPr>
        <p:spPr>
          <a:xfrm>
            <a:off x="4664189" y="5563843"/>
            <a:ext cx="2952205" cy="707886"/>
          </a:xfrm>
          <a:prstGeom prst="rect">
            <a:avLst/>
          </a:prstGeom>
          <a:noFill/>
        </p:spPr>
        <p:txBody>
          <a:bodyPr wrap="square" rtlCol="0">
            <a:spAutoFit/>
          </a:bodyPr>
          <a:lstStyle/>
          <a:p>
            <a:r>
              <a:rPr lang="en-US" sz="2000" b="1" dirty="0" smtClean="0">
                <a:latin typeface="Arial Narrow" pitchFamily="34" charset="0"/>
              </a:rPr>
              <a:t>High-Grade Exam Results</a:t>
            </a:r>
          </a:p>
          <a:p>
            <a:endParaRPr lang="en-US" sz="2000" b="1" dirty="0"/>
          </a:p>
        </p:txBody>
      </p:sp>
      <p:sp>
        <p:nvSpPr>
          <p:cNvPr id="27" name="TextBox 26"/>
          <p:cNvSpPr txBox="1"/>
          <p:nvPr/>
        </p:nvSpPr>
        <p:spPr>
          <a:xfrm>
            <a:off x="8032381" y="5553966"/>
            <a:ext cx="4271678" cy="400110"/>
          </a:xfrm>
          <a:prstGeom prst="rect">
            <a:avLst/>
          </a:prstGeom>
          <a:noFill/>
        </p:spPr>
        <p:txBody>
          <a:bodyPr wrap="square" rtlCol="0">
            <a:spAutoFit/>
          </a:bodyPr>
          <a:lstStyle/>
          <a:p>
            <a:r>
              <a:rPr lang="en-US" sz="2000" b="1" dirty="0" smtClean="0">
                <a:latin typeface="Arial Narrow" pitchFamily="34" charset="0"/>
              </a:rPr>
              <a:t>Dedicated panel of  specialist trainers.</a:t>
            </a:r>
            <a:endParaRPr lang="en-US" sz="2000" b="1" dirty="0"/>
          </a:p>
        </p:txBody>
      </p:sp>
      <p:sp>
        <p:nvSpPr>
          <p:cNvPr id="46" name="Rectangle 45"/>
          <p:cNvSpPr/>
          <p:nvPr/>
        </p:nvSpPr>
        <p:spPr>
          <a:xfrm rot="5400000">
            <a:off x="2048869" y="-1465295"/>
            <a:ext cx="966398" cy="4315000"/>
          </a:xfrm>
          <a:prstGeom prst="rect">
            <a:avLst/>
          </a:prstGeom>
          <a:solidFill>
            <a:schemeClr val="accent2">
              <a:lumMod val="75000"/>
            </a:schemeClr>
          </a:solid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sysClr val="window" lastClr="FFFFFF"/>
              </a:solidFill>
              <a:effectLst/>
              <a:uLnTx/>
              <a:uFillTx/>
              <a:latin typeface="Ubuntu" panose="020B0504030602030204" pitchFamily="34" charset="0"/>
              <a:ea typeface="+mn-ea"/>
              <a:cs typeface="+mn-cs"/>
            </a:endParaRPr>
          </a:p>
        </p:txBody>
      </p:sp>
      <p:grpSp>
        <p:nvGrpSpPr>
          <p:cNvPr id="47" name="Group 46"/>
          <p:cNvGrpSpPr/>
          <p:nvPr/>
        </p:nvGrpSpPr>
        <p:grpSpPr>
          <a:xfrm>
            <a:off x="45209" y="0"/>
            <a:ext cx="664894" cy="971457"/>
            <a:chOff x="45210" y="-445712"/>
            <a:chExt cx="664894" cy="971457"/>
          </a:xfrm>
          <a:solidFill>
            <a:schemeClr val="accent2">
              <a:lumMod val="75000"/>
            </a:schemeClr>
          </a:solidFill>
          <a:effectLst>
            <a:outerShdw blurRad="50800" dist="38100" dir="2700000" algn="tl" rotWithShape="0">
              <a:prstClr val="black">
                <a:alpha val="40000"/>
              </a:prstClr>
            </a:outerShdw>
          </a:effectLst>
        </p:grpSpPr>
        <p:grpSp>
          <p:nvGrpSpPr>
            <p:cNvPr id="48" name="Group 6"/>
            <p:cNvGrpSpPr/>
            <p:nvPr/>
          </p:nvGrpSpPr>
          <p:grpSpPr>
            <a:xfrm rot="5400000">
              <a:off x="-56578" y="-343924"/>
              <a:ext cx="868469" cy="664894"/>
              <a:chOff x="-21517" y="805914"/>
              <a:chExt cx="1430459" cy="1095151"/>
            </a:xfrm>
            <a:grpFill/>
          </p:grpSpPr>
          <p:sp>
            <p:nvSpPr>
              <p:cNvPr id="50" name="Diamond 49"/>
              <p:cNvSpPr/>
              <p:nvPr/>
            </p:nvSpPr>
            <p:spPr>
              <a:xfrm rot="5400000">
                <a:off x="-21518" y="805915"/>
                <a:ext cx="1095151" cy="1095150"/>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56" name="Diamond 55"/>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49" name="Diamond 48"/>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grpSp>
        <p:nvGrpSpPr>
          <p:cNvPr id="57" name="Group 56"/>
          <p:cNvGrpSpPr/>
          <p:nvPr/>
        </p:nvGrpSpPr>
        <p:grpSpPr>
          <a:xfrm>
            <a:off x="4283167" y="574766"/>
            <a:ext cx="710104" cy="958393"/>
            <a:chOff x="91441" y="-432648"/>
            <a:chExt cx="710104" cy="958393"/>
          </a:xfrm>
          <a:solidFill>
            <a:schemeClr val="accent2">
              <a:lumMod val="75000"/>
            </a:schemeClr>
          </a:solidFill>
          <a:effectLst>
            <a:outerShdw blurRad="50800" dist="38100" dir="5400000" algn="t" rotWithShape="0">
              <a:prstClr val="black">
                <a:alpha val="40000"/>
              </a:prstClr>
            </a:outerShdw>
          </a:effectLst>
        </p:grpSpPr>
        <p:grpSp>
          <p:nvGrpSpPr>
            <p:cNvPr id="58" name="Group 6"/>
            <p:cNvGrpSpPr/>
            <p:nvPr/>
          </p:nvGrpSpPr>
          <p:grpSpPr>
            <a:xfrm rot="5400000">
              <a:off x="18790" y="-359997"/>
              <a:ext cx="855405" cy="710104"/>
              <a:chOff x="0" y="655300"/>
              <a:chExt cx="1408942" cy="1169615"/>
            </a:xfrm>
            <a:grpFill/>
          </p:grpSpPr>
          <p:sp>
            <p:nvSpPr>
              <p:cNvPr id="60" name="Diamond 59"/>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61" name="Diamond 60"/>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59" name="Diamond 58"/>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62" name="Rectangle 61"/>
          <p:cNvSpPr/>
          <p:nvPr/>
        </p:nvSpPr>
        <p:spPr>
          <a:xfrm>
            <a:off x="758049" y="435820"/>
            <a:ext cx="3605474" cy="584775"/>
          </a:xfrm>
          <a:prstGeom prst="rect">
            <a:avLst/>
          </a:prstGeom>
        </p:spPr>
        <p:txBody>
          <a:bodyPr wrap="none">
            <a:spAutoFit/>
          </a:bodyPr>
          <a:lstStyle/>
          <a:p>
            <a:r>
              <a:rPr lang="en-US" sz="3200" b="1" dirty="0" smtClean="0">
                <a:solidFill>
                  <a:schemeClr val="bg1"/>
                </a:solidFill>
                <a:effectLst>
                  <a:outerShdw blurRad="38100" dist="38100" dir="2700000" algn="tl">
                    <a:srgbClr val="000000">
                      <a:alpha val="43137"/>
                    </a:srgbClr>
                  </a:outerShdw>
                </a:effectLst>
              </a:rPr>
              <a:t>Green World Group </a:t>
            </a:r>
            <a:endParaRPr lang="en-US" sz="3200" b="1" dirty="0">
              <a:solidFill>
                <a:schemeClr val="bg1"/>
              </a:solidFill>
              <a:effectLst>
                <a:outerShdw blurRad="38100" dist="38100" dir="2700000" algn="tl">
                  <a:srgbClr val="000000">
                    <a:alpha val="43137"/>
                  </a:srgbClr>
                </a:outerShdw>
              </a:effectLst>
            </a:endParaRPr>
          </a:p>
        </p:txBody>
      </p:sp>
      <p:pic>
        <p:nvPicPr>
          <p:cNvPr id="30" name="Picture 2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423977" y="60984"/>
            <a:ext cx="2355647" cy="900689"/>
          </a:xfrm>
          <a:prstGeom prst="rect">
            <a:avLst/>
          </a:prstGeom>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306175" y="6472238"/>
            <a:ext cx="754063" cy="369887"/>
          </a:xfrm>
          <a:prstGeom prst="rect">
            <a:avLst/>
          </a:prstGeom>
        </p:spPr>
        <p:txBody>
          <a:bodyPr>
            <a:spAutoFit/>
          </a:bodyPr>
          <a:lstStyle/>
          <a:p>
            <a:pPr eaLnBrk="1" fontAlgn="auto" hangingPunct="1">
              <a:spcBef>
                <a:spcPts val="0"/>
              </a:spcBef>
              <a:spcAft>
                <a:spcPts val="0"/>
              </a:spcAft>
              <a:defRPr/>
            </a:pPr>
            <a:r>
              <a:rPr lang="en-US" dirty="0" smtClean="0">
                <a:solidFill>
                  <a:schemeClr val="tx1">
                    <a:lumMod val="65000"/>
                    <a:lumOff val="35000"/>
                  </a:schemeClr>
                </a:solidFill>
                <a:latin typeface="Simple-Line-Icons" panose="02000503000000000000" pitchFamily="2" charset="2"/>
              </a:rPr>
              <a:t> </a:t>
            </a:r>
            <a:endParaRPr lang="en-US" dirty="0">
              <a:solidFill>
                <a:schemeClr val="tx1">
                  <a:lumMod val="65000"/>
                  <a:lumOff val="35000"/>
                </a:schemeClr>
              </a:solidFill>
              <a:latin typeface="+mn-lt"/>
            </a:endParaRPr>
          </a:p>
        </p:txBody>
      </p:sp>
      <p:sp>
        <p:nvSpPr>
          <p:cNvPr id="7" name="Oval 6"/>
          <p:cNvSpPr/>
          <p:nvPr/>
        </p:nvSpPr>
        <p:spPr>
          <a:xfrm>
            <a:off x="98773" y="5394407"/>
            <a:ext cx="571500" cy="571500"/>
          </a:xfrm>
          <a:prstGeom prst="ellipse">
            <a:avLst/>
          </a:prstGeom>
          <a:solidFill>
            <a:schemeClr val="accent2">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lumMod val="95000"/>
                </a:schemeClr>
              </a:solidFill>
            </a:endParaRPr>
          </a:p>
        </p:txBody>
      </p:sp>
      <p:sp>
        <p:nvSpPr>
          <p:cNvPr id="8" name="Oval 7"/>
          <p:cNvSpPr/>
          <p:nvPr/>
        </p:nvSpPr>
        <p:spPr>
          <a:xfrm>
            <a:off x="7399529" y="5470207"/>
            <a:ext cx="571500" cy="571500"/>
          </a:xfrm>
          <a:prstGeom prst="ellipse">
            <a:avLst/>
          </a:prstGeom>
          <a:solidFill>
            <a:schemeClr val="accent2">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lumMod val="95000"/>
                </a:schemeClr>
              </a:solidFill>
            </a:endParaRPr>
          </a:p>
        </p:txBody>
      </p:sp>
      <p:sp>
        <p:nvSpPr>
          <p:cNvPr id="9" name="Oval 8"/>
          <p:cNvSpPr/>
          <p:nvPr/>
        </p:nvSpPr>
        <p:spPr>
          <a:xfrm>
            <a:off x="4042626" y="5470207"/>
            <a:ext cx="571500" cy="571500"/>
          </a:xfrm>
          <a:prstGeom prst="ellipse">
            <a:avLst/>
          </a:prstGeom>
          <a:solidFill>
            <a:schemeClr val="accent2">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lumMod val="95000"/>
                </a:schemeClr>
              </a:solidFill>
            </a:endParaRPr>
          </a:p>
        </p:txBody>
      </p:sp>
      <p:sp>
        <p:nvSpPr>
          <p:cNvPr id="12" name="TextBox 11"/>
          <p:cNvSpPr txBox="1"/>
          <p:nvPr/>
        </p:nvSpPr>
        <p:spPr>
          <a:xfrm>
            <a:off x="627016" y="1449979"/>
            <a:ext cx="6989377" cy="1323439"/>
          </a:xfrm>
          <a:prstGeom prst="rect">
            <a:avLst/>
          </a:prstGeom>
          <a:noFill/>
        </p:spPr>
        <p:txBody>
          <a:bodyPr wrap="square" rtlCol="0">
            <a:spAutoFit/>
          </a:bodyPr>
          <a:lstStyle/>
          <a:p>
            <a:r>
              <a:rPr lang="en-US" sz="4000" b="1" dirty="0" smtClean="0">
                <a:solidFill>
                  <a:srgbClr val="003300"/>
                </a:solidFill>
                <a:latin typeface="Arial Narrow" pitchFamily="34" charset="0"/>
              </a:rPr>
              <a:t>Why  Green World Group ?</a:t>
            </a:r>
          </a:p>
          <a:p>
            <a:endParaRPr lang="en-US" sz="4000" dirty="0">
              <a:solidFill>
                <a:srgbClr val="003300"/>
              </a:solidFill>
            </a:endParaRPr>
          </a:p>
        </p:txBody>
      </p:sp>
      <p:sp>
        <p:nvSpPr>
          <p:cNvPr id="24" name="TextBox 23"/>
          <p:cNvSpPr txBox="1"/>
          <p:nvPr/>
        </p:nvSpPr>
        <p:spPr>
          <a:xfrm>
            <a:off x="574766" y="2103120"/>
            <a:ext cx="11105071" cy="3139321"/>
          </a:xfrm>
          <a:prstGeom prst="rect">
            <a:avLst/>
          </a:prstGeom>
          <a:noFill/>
        </p:spPr>
        <p:txBody>
          <a:bodyPr wrap="square" rtlCol="0">
            <a:spAutoFit/>
          </a:bodyPr>
          <a:lstStyle/>
          <a:p>
            <a:pPr lvl="0" algn="just" defTabSz="992764" eaLnBrk="1" hangingPunct="1">
              <a:spcBef>
                <a:spcPts val="0"/>
              </a:spcBef>
              <a:spcAft>
                <a:spcPts val="0"/>
              </a:spcAft>
            </a:pPr>
            <a:r>
              <a:rPr lang="en-US" sz="5400" b="1" dirty="0">
                <a:solidFill>
                  <a:schemeClr val="accent3">
                    <a:lumMod val="75000"/>
                  </a:schemeClr>
                </a:solidFill>
                <a:latin typeface="Arial Narrow" pitchFamily="34" charset="0"/>
              </a:rPr>
              <a:t>G</a:t>
            </a:r>
            <a:r>
              <a:rPr lang="en-US" sz="3600" dirty="0">
                <a:solidFill>
                  <a:prstClr val="black"/>
                </a:solidFill>
                <a:latin typeface="Arial Narrow" pitchFamily="34" charset="0"/>
              </a:rPr>
              <a:t>reen World Group has achieved phenomenal success in delivering quality health and safety training and Environmental Management Consultancy programs to make the world a safer and sustainable place to live. We deliver excellence by providing:</a:t>
            </a:r>
          </a:p>
          <a:p>
            <a:endParaRPr lang="en-US" sz="3600" dirty="0"/>
          </a:p>
        </p:txBody>
      </p:sp>
      <p:sp>
        <p:nvSpPr>
          <p:cNvPr id="25" name="TextBox 24"/>
          <p:cNvSpPr txBox="1"/>
          <p:nvPr/>
        </p:nvSpPr>
        <p:spPr>
          <a:xfrm>
            <a:off x="732917" y="5530555"/>
            <a:ext cx="3655737" cy="400110"/>
          </a:xfrm>
          <a:prstGeom prst="rect">
            <a:avLst/>
          </a:prstGeom>
          <a:noFill/>
        </p:spPr>
        <p:txBody>
          <a:bodyPr wrap="square" rtlCol="0">
            <a:spAutoFit/>
          </a:bodyPr>
          <a:lstStyle/>
          <a:p>
            <a:r>
              <a:rPr lang="en-US" sz="2000" b="1" dirty="0" smtClean="0">
                <a:latin typeface="Arial Narrow" pitchFamily="34" charset="0"/>
              </a:rPr>
              <a:t>International Quality Standards</a:t>
            </a:r>
            <a:endParaRPr lang="en-US" sz="2000" b="1" dirty="0"/>
          </a:p>
        </p:txBody>
      </p:sp>
      <p:sp>
        <p:nvSpPr>
          <p:cNvPr id="26" name="TextBox 25"/>
          <p:cNvSpPr txBox="1"/>
          <p:nvPr/>
        </p:nvSpPr>
        <p:spPr>
          <a:xfrm>
            <a:off x="4664189" y="5563843"/>
            <a:ext cx="2952205" cy="707886"/>
          </a:xfrm>
          <a:prstGeom prst="rect">
            <a:avLst/>
          </a:prstGeom>
          <a:noFill/>
        </p:spPr>
        <p:txBody>
          <a:bodyPr wrap="square" rtlCol="0">
            <a:spAutoFit/>
          </a:bodyPr>
          <a:lstStyle/>
          <a:p>
            <a:r>
              <a:rPr lang="en-US" sz="2000" b="1" dirty="0" smtClean="0">
                <a:latin typeface="Arial Narrow" pitchFamily="34" charset="0"/>
              </a:rPr>
              <a:t>High-Grade Exam Results</a:t>
            </a:r>
          </a:p>
          <a:p>
            <a:endParaRPr lang="en-US" sz="2000" b="1" dirty="0"/>
          </a:p>
        </p:txBody>
      </p:sp>
      <p:sp>
        <p:nvSpPr>
          <p:cNvPr id="27" name="TextBox 26"/>
          <p:cNvSpPr txBox="1"/>
          <p:nvPr/>
        </p:nvSpPr>
        <p:spPr>
          <a:xfrm>
            <a:off x="8032381" y="5553966"/>
            <a:ext cx="4271678" cy="400110"/>
          </a:xfrm>
          <a:prstGeom prst="rect">
            <a:avLst/>
          </a:prstGeom>
          <a:noFill/>
        </p:spPr>
        <p:txBody>
          <a:bodyPr wrap="square" rtlCol="0">
            <a:spAutoFit/>
          </a:bodyPr>
          <a:lstStyle/>
          <a:p>
            <a:r>
              <a:rPr lang="en-US" sz="2000" b="1" dirty="0" smtClean="0">
                <a:latin typeface="Arial Narrow" pitchFamily="34" charset="0"/>
              </a:rPr>
              <a:t>Dedicated panel of  specialist trainers.</a:t>
            </a:r>
            <a:endParaRPr lang="en-US" sz="2000" b="1" dirty="0"/>
          </a:p>
        </p:txBody>
      </p:sp>
      <p:sp>
        <p:nvSpPr>
          <p:cNvPr id="46" name="Rectangle 45"/>
          <p:cNvSpPr/>
          <p:nvPr/>
        </p:nvSpPr>
        <p:spPr>
          <a:xfrm rot="5400000">
            <a:off x="2048869" y="-1465295"/>
            <a:ext cx="966398" cy="4315000"/>
          </a:xfrm>
          <a:prstGeom prst="rect">
            <a:avLst/>
          </a:prstGeom>
          <a:solidFill>
            <a:schemeClr val="accent2">
              <a:lumMod val="75000"/>
            </a:schemeClr>
          </a:solid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sysClr val="window" lastClr="FFFFFF"/>
              </a:solidFill>
              <a:effectLst/>
              <a:uLnTx/>
              <a:uFillTx/>
              <a:latin typeface="Ubuntu" panose="020B0504030602030204" pitchFamily="34" charset="0"/>
              <a:ea typeface="+mn-ea"/>
              <a:cs typeface="+mn-cs"/>
            </a:endParaRPr>
          </a:p>
        </p:txBody>
      </p:sp>
      <p:grpSp>
        <p:nvGrpSpPr>
          <p:cNvPr id="47" name="Group 46"/>
          <p:cNvGrpSpPr/>
          <p:nvPr/>
        </p:nvGrpSpPr>
        <p:grpSpPr>
          <a:xfrm>
            <a:off x="45209" y="0"/>
            <a:ext cx="664894" cy="971457"/>
            <a:chOff x="45210" y="-445712"/>
            <a:chExt cx="664894" cy="971457"/>
          </a:xfrm>
          <a:solidFill>
            <a:schemeClr val="accent2">
              <a:lumMod val="75000"/>
            </a:schemeClr>
          </a:solidFill>
          <a:effectLst>
            <a:outerShdw blurRad="50800" dist="38100" dir="2700000" algn="tl" rotWithShape="0">
              <a:prstClr val="black">
                <a:alpha val="40000"/>
              </a:prstClr>
            </a:outerShdw>
          </a:effectLst>
        </p:grpSpPr>
        <p:grpSp>
          <p:nvGrpSpPr>
            <p:cNvPr id="48" name="Group 6"/>
            <p:cNvGrpSpPr/>
            <p:nvPr/>
          </p:nvGrpSpPr>
          <p:grpSpPr>
            <a:xfrm rot="5400000">
              <a:off x="-56578" y="-343924"/>
              <a:ext cx="868469" cy="664894"/>
              <a:chOff x="-21517" y="805914"/>
              <a:chExt cx="1430459" cy="1095151"/>
            </a:xfrm>
            <a:grpFill/>
          </p:grpSpPr>
          <p:sp>
            <p:nvSpPr>
              <p:cNvPr id="50" name="Diamond 49"/>
              <p:cNvSpPr/>
              <p:nvPr/>
            </p:nvSpPr>
            <p:spPr>
              <a:xfrm rot="5400000">
                <a:off x="-21518" y="805915"/>
                <a:ext cx="1095151" cy="1095150"/>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56" name="Diamond 55"/>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49" name="Diamond 48"/>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grpSp>
        <p:nvGrpSpPr>
          <p:cNvPr id="57" name="Group 56"/>
          <p:cNvGrpSpPr/>
          <p:nvPr/>
        </p:nvGrpSpPr>
        <p:grpSpPr>
          <a:xfrm>
            <a:off x="4283167" y="574766"/>
            <a:ext cx="710104" cy="958393"/>
            <a:chOff x="91441" y="-432648"/>
            <a:chExt cx="710104" cy="958393"/>
          </a:xfrm>
          <a:solidFill>
            <a:schemeClr val="accent2">
              <a:lumMod val="75000"/>
            </a:schemeClr>
          </a:solidFill>
          <a:effectLst>
            <a:outerShdw blurRad="50800" dist="38100" dir="5400000" algn="t" rotWithShape="0">
              <a:prstClr val="black">
                <a:alpha val="40000"/>
              </a:prstClr>
            </a:outerShdw>
          </a:effectLst>
        </p:grpSpPr>
        <p:grpSp>
          <p:nvGrpSpPr>
            <p:cNvPr id="58" name="Group 6"/>
            <p:cNvGrpSpPr/>
            <p:nvPr/>
          </p:nvGrpSpPr>
          <p:grpSpPr>
            <a:xfrm rot="5400000">
              <a:off x="18790" y="-359997"/>
              <a:ext cx="855405" cy="710104"/>
              <a:chOff x="0" y="655300"/>
              <a:chExt cx="1408942" cy="1169615"/>
            </a:xfrm>
            <a:grpFill/>
          </p:grpSpPr>
          <p:sp>
            <p:nvSpPr>
              <p:cNvPr id="60" name="Diamond 59"/>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61" name="Diamond 60"/>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59" name="Diamond 58"/>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62" name="Rectangle 61"/>
          <p:cNvSpPr/>
          <p:nvPr/>
        </p:nvSpPr>
        <p:spPr>
          <a:xfrm>
            <a:off x="758049" y="435820"/>
            <a:ext cx="3605474" cy="584775"/>
          </a:xfrm>
          <a:prstGeom prst="rect">
            <a:avLst/>
          </a:prstGeom>
        </p:spPr>
        <p:txBody>
          <a:bodyPr wrap="none">
            <a:spAutoFit/>
          </a:bodyPr>
          <a:lstStyle/>
          <a:p>
            <a:r>
              <a:rPr lang="en-US" sz="3200" b="1" dirty="0" smtClean="0">
                <a:solidFill>
                  <a:schemeClr val="bg1"/>
                </a:solidFill>
                <a:effectLst>
                  <a:outerShdw blurRad="38100" dist="38100" dir="2700000" algn="tl">
                    <a:srgbClr val="000000">
                      <a:alpha val="43137"/>
                    </a:srgbClr>
                  </a:outerShdw>
                </a:effectLst>
              </a:rPr>
              <a:t>Green World Group </a:t>
            </a:r>
            <a:endParaRPr lang="en-US" sz="3200" b="1" dirty="0">
              <a:solidFill>
                <a:schemeClr val="bg1"/>
              </a:solidFill>
              <a:effectLst>
                <a:outerShdw blurRad="38100" dist="38100" dir="2700000" algn="tl">
                  <a:srgbClr val="000000">
                    <a:alpha val="43137"/>
                  </a:srgbClr>
                </a:outerShdw>
              </a:effectLst>
            </a:endParaRPr>
          </a:p>
        </p:txBody>
      </p:sp>
      <p:pic>
        <p:nvPicPr>
          <p:cNvPr id="28" name="Picture 2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423977" y="60984"/>
            <a:ext cx="2355647" cy="900689"/>
          </a:xfrm>
          <a:prstGeom prst="rect">
            <a:avLst/>
          </a:prstGeom>
        </p:spPr>
      </p:pic>
    </p:spTree>
    <p:extLst>
      <p:ext uri="{BB962C8B-B14F-4D97-AF65-F5344CB8AC3E}">
        <p14:creationId xmlns:p14="http://schemas.microsoft.com/office/powerpoint/2010/main" xmlns="" val="1072536881"/>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4441372"/>
            <a:ext cx="12192000" cy="2416628"/>
          </a:xfrm>
          <a:prstGeom prst="rect">
            <a:avLst/>
          </a:prstGeom>
          <a:noFill/>
          <a:ln>
            <a:no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Rectangle 16"/>
          <p:cNvSpPr/>
          <p:nvPr/>
        </p:nvSpPr>
        <p:spPr>
          <a:xfrm>
            <a:off x="6858000" y="2403475"/>
            <a:ext cx="800100" cy="831850"/>
          </a:xfrm>
          <a:prstGeom prst="rect">
            <a:avLst/>
          </a:prstGeom>
        </p:spPr>
        <p:txBody>
          <a:bodyPr wrap="none">
            <a:spAutoFit/>
          </a:bodyPr>
          <a:lstStyle/>
          <a:p>
            <a:pPr eaLnBrk="1" fontAlgn="auto" hangingPunct="1">
              <a:spcBef>
                <a:spcPts val="0"/>
              </a:spcBef>
              <a:spcAft>
                <a:spcPts val="0"/>
              </a:spcAft>
              <a:defRPr/>
            </a:pPr>
            <a:r>
              <a:rPr lang="en-US" sz="4800">
                <a:solidFill>
                  <a:schemeClr val="bg1">
                    <a:lumMod val="95000"/>
                  </a:schemeClr>
                </a:solidFill>
                <a:latin typeface="Simple-Line-Icons" panose="02000503000000000000" pitchFamily="2" charset="2"/>
              </a:rPr>
              <a:t></a:t>
            </a:r>
            <a:endParaRPr lang="en-US" sz="4800">
              <a:solidFill>
                <a:schemeClr val="bg1">
                  <a:lumMod val="95000"/>
                </a:schemeClr>
              </a:solidFill>
              <a:latin typeface="+mn-lt"/>
            </a:endParaRPr>
          </a:p>
        </p:txBody>
      </p:sp>
      <p:sp>
        <p:nvSpPr>
          <p:cNvPr id="27" name="Rectangle 26"/>
          <p:cNvSpPr/>
          <p:nvPr/>
        </p:nvSpPr>
        <p:spPr>
          <a:xfrm>
            <a:off x="8826500" y="4654550"/>
            <a:ext cx="2035175" cy="246221"/>
          </a:xfrm>
          <a:prstGeom prst="rect">
            <a:avLst/>
          </a:prstGeom>
        </p:spPr>
        <p:txBody>
          <a:bodyPr>
            <a:spAutoFit/>
          </a:bodyPr>
          <a:lstStyle/>
          <a:p>
            <a:pPr algn="ctr" eaLnBrk="1" fontAlgn="auto" hangingPunct="1">
              <a:spcBef>
                <a:spcPts val="0"/>
              </a:spcBef>
              <a:spcAft>
                <a:spcPts val="0"/>
              </a:spcAft>
              <a:defRPr/>
            </a:pPr>
            <a:endParaRPr lang="en-US" sz="10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3" name="Picture 3" descr="C:\Users\WELCOME\Desktop\TODAY TASK\PPT\Asia_africa.png"/>
          <p:cNvPicPr>
            <a:picLocks noChangeAspect="1" noChangeArrowheads="1"/>
          </p:cNvPicPr>
          <p:nvPr/>
        </p:nvPicPr>
        <p:blipFill>
          <a:blip r:embed="rId2" cstate="print">
            <a:duotone>
              <a:prstClr val="black"/>
              <a:schemeClr val="accent2">
                <a:tint val="45000"/>
                <a:satMod val="400000"/>
              </a:schemeClr>
            </a:duotone>
            <a:extLst>
              <a:ext uri="{BEBA8EAE-BF5A-486C-A8C5-ECC9F3942E4B}">
                <a14:imgProps xmlns:a14="http://schemas.microsoft.com/office/drawing/2010/main" xmlns="">
                  <a14:imgLayer r:embed="rId3">
                    <a14:imgEffect>
                      <a14:sharpenSoften amount="50000"/>
                    </a14:imgEffect>
                    <a14:imgEffect>
                      <a14:brightnessContrast bright="40000" contrast="20000"/>
                    </a14:imgEffect>
                  </a14:imgLayer>
                </a14:imgProps>
              </a:ext>
            </a:extLst>
          </a:blip>
          <a:srcRect/>
          <a:stretch>
            <a:fillRect/>
          </a:stretch>
        </p:blipFill>
        <p:spPr bwMode="auto">
          <a:xfrm>
            <a:off x="2508067" y="-373491"/>
            <a:ext cx="7492653" cy="4937760"/>
          </a:xfrm>
          <a:prstGeom prst="rect">
            <a:avLst/>
          </a:prstGeom>
          <a:noFill/>
          <a:scene3d>
            <a:camera prst="perspectiveAbove"/>
            <a:lightRig rig="threePt" dir="t"/>
          </a:scene3d>
        </p:spPr>
      </p:pic>
      <p:pic>
        <p:nvPicPr>
          <p:cNvPr id="28" name="Picture 2" descr="E:\Umesh\Task\2014\ppt\Slide_02\flag_india.png"/>
          <p:cNvPicPr>
            <a:picLocks noChangeAspect="1" noChangeArrowheads="1"/>
          </p:cNvPicPr>
          <p:nvPr/>
        </p:nvPicPr>
        <p:blipFill>
          <a:blip r:embed="rId4" cstate="print"/>
          <a:srcRect/>
          <a:stretch>
            <a:fillRect/>
          </a:stretch>
        </p:blipFill>
        <p:spPr bwMode="auto">
          <a:xfrm>
            <a:off x="701534" y="4748533"/>
            <a:ext cx="857251" cy="638175"/>
          </a:xfrm>
          <a:prstGeom prst="rect">
            <a:avLst/>
          </a:prstGeom>
          <a:ln>
            <a:noFill/>
          </a:ln>
          <a:effectLst>
            <a:outerShdw blurRad="292100" dist="139700" dir="2700000" algn="tl" rotWithShape="0">
              <a:srgbClr val="333333">
                <a:alpha val="65000"/>
              </a:srgbClr>
            </a:outerShdw>
          </a:effectLst>
        </p:spPr>
      </p:pic>
      <p:pic>
        <p:nvPicPr>
          <p:cNvPr id="29" name="Picture 3" descr="E:\Umesh\Task\2014\ppt\Slide_02\flag_UAE.png"/>
          <p:cNvPicPr>
            <a:picLocks noChangeAspect="1" noChangeArrowheads="1"/>
          </p:cNvPicPr>
          <p:nvPr/>
        </p:nvPicPr>
        <p:blipFill>
          <a:blip r:embed="rId5" cstate="print"/>
          <a:srcRect/>
          <a:stretch>
            <a:fillRect/>
          </a:stretch>
        </p:blipFill>
        <p:spPr bwMode="auto">
          <a:xfrm>
            <a:off x="637323" y="5891473"/>
            <a:ext cx="866775" cy="657225"/>
          </a:xfrm>
          <a:prstGeom prst="rect">
            <a:avLst/>
          </a:prstGeom>
          <a:ln>
            <a:noFill/>
          </a:ln>
          <a:effectLst>
            <a:outerShdw blurRad="292100" dist="139700" dir="2700000" algn="tl" rotWithShape="0">
              <a:srgbClr val="333333">
                <a:alpha val="65000"/>
              </a:srgbClr>
            </a:outerShdw>
          </a:effectLst>
        </p:spPr>
      </p:pic>
      <p:pic>
        <p:nvPicPr>
          <p:cNvPr id="30" name="Picture 4" descr="E:\Umesh\Task\2014\ppt\Slide_02\KSA.png"/>
          <p:cNvPicPr>
            <a:picLocks noChangeAspect="1" noChangeArrowheads="1"/>
          </p:cNvPicPr>
          <p:nvPr/>
        </p:nvPicPr>
        <p:blipFill>
          <a:blip r:embed="rId6" cstate="print"/>
          <a:srcRect/>
          <a:stretch>
            <a:fillRect/>
          </a:stretch>
        </p:blipFill>
        <p:spPr bwMode="auto">
          <a:xfrm>
            <a:off x="5655309" y="4743996"/>
            <a:ext cx="895350" cy="676275"/>
          </a:xfrm>
          <a:prstGeom prst="rect">
            <a:avLst/>
          </a:prstGeom>
          <a:ln>
            <a:noFill/>
          </a:ln>
          <a:effectLst>
            <a:outerShdw blurRad="292100" dist="139700" dir="2700000" algn="tl" rotWithShape="0">
              <a:srgbClr val="333333">
                <a:alpha val="65000"/>
              </a:srgbClr>
            </a:outerShdw>
          </a:effectLst>
        </p:spPr>
      </p:pic>
      <p:pic>
        <p:nvPicPr>
          <p:cNvPr id="31" name="Picture 5" descr="E:\Umesh\Task\2014\ppt\Slide_02\flag_Nigeria.png"/>
          <p:cNvPicPr>
            <a:picLocks noChangeAspect="1" noChangeArrowheads="1"/>
          </p:cNvPicPr>
          <p:nvPr/>
        </p:nvPicPr>
        <p:blipFill>
          <a:blip r:embed="rId7" cstate="print"/>
          <a:srcRect/>
          <a:stretch>
            <a:fillRect/>
          </a:stretch>
        </p:blipFill>
        <p:spPr bwMode="auto">
          <a:xfrm>
            <a:off x="9216045" y="4739794"/>
            <a:ext cx="895350" cy="676275"/>
          </a:xfrm>
          <a:prstGeom prst="rect">
            <a:avLst/>
          </a:prstGeom>
          <a:ln>
            <a:noFill/>
          </a:ln>
          <a:effectLst>
            <a:outerShdw blurRad="292100" dist="139700" dir="2700000" algn="tl" rotWithShape="0">
              <a:srgbClr val="333333">
                <a:alpha val="65000"/>
              </a:srgbClr>
            </a:outerShdw>
          </a:effectLst>
        </p:spPr>
      </p:pic>
      <p:pic>
        <p:nvPicPr>
          <p:cNvPr id="32" name="Picture 6" descr="E:\Umesh\Task\2014\ppt\Slide_02\flag_Angola.png"/>
          <p:cNvPicPr>
            <a:picLocks noChangeAspect="1" noChangeArrowheads="1"/>
          </p:cNvPicPr>
          <p:nvPr/>
        </p:nvPicPr>
        <p:blipFill>
          <a:blip r:embed="rId8" cstate="print"/>
          <a:srcRect/>
          <a:stretch>
            <a:fillRect/>
          </a:stretch>
        </p:blipFill>
        <p:spPr bwMode="auto">
          <a:xfrm>
            <a:off x="5648965" y="5891584"/>
            <a:ext cx="895350" cy="676275"/>
          </a:xfrm>
          <a:prstGeom prst="rect">
            <a:avLst/>
          </a:prstGeom>
          <a:ln>
            <a:noFill/>
          </a:ln>
          <a:effectLst>
            <a:outerShdw blurRad="292100" dist="139700" dir="2700000" algn="tl" rotWithShape="0">
              <a:srgbClr val="333333">
                <a:alpha val="65000"/>
              </a:srgbClr>
            </a:outerShdw>
          </a:effectLst>
        </p:spPr>
      </p:pic>
      <p:sp>
        <p:nvSpPr>
          <p:cNvPr id="34" name="TextBox 33"/>
          <p:cNvSpPr txBox="1"/>
          <p:nvPr/>
        </p:nvSpPr>
        <p:spPr>
          <a:xfrm>
            <a:off x="1651391" y="4645968"/>
            <a:ext cx="4298648" cy="1323439"/>
          </a:xfrm>
          <a:prstGeom prst="rect">
            <a:avLst/>
          </a:prstGeom>
          <a:noFill/>
        </p:spPr>
        <p:txBody>
          <a:bodyPr wrap="square" rtlCol="0">
            <a:spAutoFit/>
          </a:bodyPr>
          <a:lstStyle/>
          <a:p>
            <a:r>
              <a:rPr lang="en-US" sz="2000" b="1" dirty="0" smtClean="0">
                <a:solidFill>
                  <a:srgbClr val="0070C0"/>
                </a:solidFill>
                <a:latin typeface="Arial Narrow" pitchFamily="34" charset="0"/>
              </a:rPr>
              <a:t>India</a:t>
            </a:r>
          </a:p>
          <a:p>
            <a:r>
              <a:rPr lang="en-US" sz="2000" dirty="0" smtClean="0">
                <a:solidFill>
                  <a:srgbClr val="0070C0"/>
                </a:solidFill>
                <a:latin typeface="Arial Narrow" pitchFamily="34" charset="0"/>
              </a:rPr>
              <a:t>Chennai, New Delhi, Mumbai, Kolkata,, Hyderabad, Kerala</a:t>
            </a:r>
          </a:p>
          <a:p>
            <a:endParaRPr lang="en-US" sz="2000" dirty="0">
              <a:solidFill>
                <a:srgbClr val="0070C0"/>
              </a:solidFill>
            </a:endParaRPr>
          </a:p>
        </p:txBody>
      </p:sp>
      <p:sp>
        <p:nvSpPr>
          <p:cNvPr id="35" name="TextBox 34"/>
          <p:cNvSpPr txBox="1"/>
          <p:nvPr/>
        </p:nvSpPr>
        <p:spPr>
          <a:xfrm>
            <a:off x="1561238" y="5903893"/>
            <a:ext cx="3282298" cy="707886"/>
          </a:xfrm>
          <a:prstGeom prst="rect">
            <a:avLst/>
          </a:prstGeom>
          <a:noFill/>
        </p:spPr>
        <p:txBody>
          <a:bodyPr wrap="square" rtlCol="0">
            <a:spAutoFit/>
          </a:bodyPr>
          <a:lstStyle/>
          <a:p>
            <a:r>
              <a:rPr lang="en-US" sz="2000" b="1" dirty="0" smtClean="0">
                <a:solidFill>
                  <a:srgbClr val="0070C0"/>
                </a:solidFill>
                <a:latin typeface="Arial Narrow" pitchFamily="34" charset="0"/>
              </a:rPr>
              <a:t>UAE</a:t>
            </a:r>
          </a:p>
          <a:p>
            <a:r>
              <a:rPr lang="en-US" sz="2000" dirty="0" smtClean="0">
                <a:solidFill>
                  <a:srgbClr val="0070C0"/>
                </a:solidFill>
                <a:latin typeface="Arial Narrow" pitchFamily="34" charset="0"/>
              </a:rPr>
              <a:t>Dubai , Abu Dhabi</a:t>
            </a:r>
            <a:endParaRPr lang="en-US" sz="2000" dirty="0">
              <a:solidFill>
                <a:srgbClr val="0070C0"/>
              </a:solidFill>
            </a:endParaRPr>
          </a:p>
        </p:txBody>
      </p:sp>
      <p:sp>
        <p:nvSpPr>
          <p:cNvPr id="36" name="TextBox 35"/>
          <p:cNvSpPr txBox="1"/>
          <p:nvPr/>
        </p:nvSpPr>
        <p:spPr>
          <a:xfrm>
            <a:off x="6649922" y="4779718"/>
            <a:ext cx="1907177" cy="1015663"/>
          </a:xfrm>
          <a:prstGeom prst="rect">
            <a:avLst/>
          </a:prstGeom>
          <a:noFill/>
        </p:spPr>
        <p:txBody>
          <a:bodyPr wrap="square" rtlCol="0">
            <a:spAutoFit/>
          </a:bodyPr>
          <a:lstStyle/>
          <a:p>
            <a:r>
              <a:rPr lang="en-US" sz="2000" b="1" dirty="0" smtClean="0">
                <a:solidFill>
                  <a:srgbClr val="0070C0"/>
                </a:solidFill>
                <a:latin typeface="Arial Narrow" pitchFamily="34" charset="0"/>
              </a:rPr>
              <a:t>Saudi  Arabia</a:t>
            </a:r>
          </a:p>
          <a:p>
            <a:r>
              <a:rPr lang="en-US" sz="2000" dirty="0" smtClean="0">
                <a:solidFill>
                  <a:srgbClr val="0070C0"/>
                </a:solidFill>
                <a:latin typeface="Arial Narrow" pitchFamily="34" charset="0"/>
              </a:rPr>
              <a:t>Jubail , Dammam</a:t>
            </a:r>
          </a:p>
          <a:p>
            <a:endParaRPr lang="en-US" sz="2000" dirty="0">
              <a:solidFill>
                <a:srgbClr val="0070C0"/>
              </a:solidFill>
            </a:endParaRPr>
          </a:p>
        </p:txBody>
      </p:sp>
      <p:sp>
        <p:nvSpPr>
          <p:cNvPr id="37" name="TextBox 36"/>
          <p:cNvSpPr txBox="1"/>
          <p:nvPr/>
        </p:nvSpPr>
        <p:spPr>
          <a:xfrm>
            <a:off x="10320065" y="4760503"/>
            <a:ext cx="2286000" cy="1015663"/>
          </a:xfrm>
          <a:prstGeom prst="rect">
            <a:avLst/>
          </a:prstGeom>
          <a:noFill/>
        </p:spPr>
        <p:txBody>
          <a:bodyPr wrap="square" rtlCol="0">
            <a:spAutoFit/>
          </a:bodyPr>
          <a:lstStyle/>
          <a:p>
            <a:r>
              <a:rPr lang="en-US" sz="2000" b="1" dirty="0" smtClean="0">
                <a:solidFill>
                  <a:srgbClr val="0070C0"/>
                </a:solidFill>
                <a:latin typeface="Arial Narrow" pitchFamily="34" charset="0"/>
              </a:rPr>
              <a:t>Nigeria</a:t>
            </a:r>
          </a:p>
          <a:p>
            <a:r>
              <a:rPr lang="en-US" sz="2000" dirty="0" smtClean="0">
                <a:solidFill>
                  <a:srgbClr val="0070C0"/>
                </a:solidFill>
                <a:latin typeface="Arial Narrow" pitchFamily="34" charset="0"/>
              </a:rPr>
              <a:t>Warri</a:t>
            </a:r>
          </a:p>
          <a:p>
            <a:endParaRPr lang="en-US" sz="2000" dirty="0">
              <a:solidFill>
                <a:srgbClr val="0070C0"/>
              </a:solidFill>
            </a:endParaRPr>
          </a:p>
        </p:txBody>
      </p:sp>
      <p:sp>
        <p:nvSpPr>
          <p:cNvPr id="38" name="TextBox 37"/>
          <p:cNvSpPr txBox="1"/>
          <p:nvPr/>
        </p:nvSpPr>
        <p:spPr>
          <a:xfrm>
            <a:off x="6546523" y="5888223"/>
            <a:ext cx="1959429" cy="1015663"/>
          </a:xfrm>
          <a:prstGeom prst="rect">
            <a:avLst/>
          </a:prstGeom>
          <a:noFill/>
        </p:spPr>
        <p:txBody>
          <a:bodyPr wrap="square" rtlCol="0">
            <a:spAutoFit/>
          </a:bodyPr>
          <a:lstStyle/>
          <a:p>
            <a:r>
              <a:rPr lang="en-US" sz="2000" b="1" dirty="0" smtClean="0">
                <a:solidFill>
                  <a:srgbClr val="0070C0"/>
                </a:solidFill>
                <a:latin typeface="Arial Narrow" pitchFamily="34" charset="0"/>
              </a:rPr>
              <a:t>Angola</a:t>
            </a:r>
          </a:p>
          <a:p>
            <a:r>
              <a:rPr lang="en-US" sz="2000" dirty="0" smtClean="0">
                <a:solidFill>
                  <a:srgbClr val="0070C0"/>
                </a:solidFill>
                <a:latin typeface="Arial Narrow" pitchFamily="34" charset="0"/>
              </a:rPr>
              <a:t>Luanda Sul</a:t>
            </a:r>
          </a:p>
          <a:p>
            <a:endParaRPr lang="en-US" sz="2000" dirty="0">
              <a:solidFill>
                <a:srgbClr val="0070C0"/>
              </a:solidFill>
            </a:endParaRPr>
          </a:p>
        </p:txBody>
      </p:sp>
      <p:sp>
        <p:nvSpPr>
          <p:cNvPr id="52" name="TextBox 51"/>
          <p:cNvSpPr txBox="1"/>
          <p:nvPr/>
        </p:nvSpPr>
        <p:spPr>
          <a:xfrm>
            <a:off x="339634" y="1463040"/>
            <a:ext cx="3553097" cy="1077218"/>
          </a:xfrm>
          <a:prstGeom prst="rect">
            <a:avLst/>
          </a:prstGeom>
          <a:noFill/>
        </p:spPr>
        <p:txBody>
          <a:bodyPr wrap="square" rtlCol="0">
            <a:spAutoFit/>
          </a:bodyPr>
          <a:lstStyle/>
          <a:p>
            <a:r>
              <a:rPr lang="en-US" sz="3200" b="1" i="1" dirty="0" smtClean="0">
                <a:solidFill>
                  <a:srgbClr val="00B0F0"/>
                </a:solidFill>
                <a:effectLst>
                  <a:outerShdw blurRad="38100" dist="38100" dir="2700000" algn="tl">
                    <a:srgbClr val="000000">
                      <a:alpha val="43137"/>
                    </a:srgbClr>
                  </a:outerShdw>
                </a:effectLst>
                <a:latin typeface="Arial Narrow" pitchFamily="34" charset="0"/>
              </a:rPr>
              <a:t>Our Global Reach</a:t>
            </a:r>
          </a:p>
          <a:p>
            <a:endParaRPr lang="en-US" sz="3200" b="1" i="1" dirty="0">
              <a:solidFill>
                <a:srgbClr val="00B0F0"/>
              </a:solidFill>
              <a:effectLst>
                <a:outerShdw blurRad="38100" dist="38100" dir="2700000" algn="tl">
                  <a:srgbClr val="000000">
                    <a:alpha val="43137"/>
                  </a:srgbClr>
                </a:outerShdw>
              </a:effectLst>
            </a:endParaRPr>
          </a:p>
        </p:txBody>
      </p:sp>
      <p:sp>
        <p:nvSpPr>
          <p:cNvPr id="57" name="Rectangle 56"/>
          <p:cNvSpPr/>
          <p:nvPr/>
        </p:nvSpPr>
        <p:spPr>
          <a:xfrm rot="5400000">
            <a:off x="2048869" y="-1465295"/>
            <a:ext cx="966398" cy="4315000"/>
          </a:xfrm>
          <a:prstGeom prst="rect">
            <a:avLst/>
          </a:prstGeom>
          <a:solidFill>
            <a:schemeClr val="accent2">
              <a:lumMod val="75000"/>
            </a:schemeClr>
          </a:solid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sysClr val="window" lastClr="FFFFFF"/>
              </a:solidFill>
              <a:effectLst/>
              <a:uLnTx/>
              <a:uFillTx/>
              <a:latin typeface="Ubuntu" panose="020B0504030602030204" pitchFamily="34" charset="0"/>
              <a:ea typeface="+mn-ea"/>
              <a:cs typeface="+mn-cs"/>
            </a:endParaRPr>
          </a:p>
        </p:txBody>
      </p:sp>
      <p:grpSp>
        <p:nvGrpSpPr>
          <p:cNvPr id="58" name="Group 57"/>
          <p:cNvGrpSpPr/>
          <p:nvPr/>
        </p:nvGrpSpPr>
        <p:grpSpPr>
          <a:xfrm>
            <a:off x="45209" y="0"/>
            <a:ext cx="664894" cy="971457"/>
            <a:chOff x="45210" y="-445712"/>
            <a:chExt cx="664894" cy="971457"/>
          </a:xfrm>
          <a:solidFill>
            <a:schemeClr val="accent2">
              <a:lumMod val="75000"/>
            </a:schemeClr>
          </a:solidFill>
          <a:effectLst>
            <a:outerShdw blurRad="50800" dist="38100" dir="2700000" algn="tl" rotWithShape="0">
              <a:prstClr val="black">
                <a:alpha val="40000"/>
              </a:prstClr>
            </a:outerShdw>
          </a:effectLst>
        </p:grpSpPr>
        <p:grpSp>
          <p:nvGrpSpPr>
            <p:cNvPr id="59" name="Group 6"/>
            <p:cNvGrpSpPr/>
            <p:nvPr/>
          </p:nvGrpSpPr>
          <p:grpSpPr>
            <a:xfrm rot="5400000">
              <a:off x="-56578" y="-343924"/>
              <a:ext cx="868469" cy="664894"/>
              <a:chOff x="-21517" y="805914"/>
              <a:chExt cx="1430459" cy="1095151"/>
            </a:xfrm>
            <a:grpFill/>
          </p:grpSpPr>
          <p:sp>
            <p:nvSpPr>
              <p:cNvPr id="61" name="Diamond 60"/>
              <p:cNvSpPr/>
              <p:nvPr/>
            </p:nvSpPr>
            <p:spPr>
              <a:xfrm rot="5400000">
                <a:off x="-21518" y="805915"/>
                <a:ext cx="1095151" cy="1095150"/>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62" name="Diamond 61"/>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60" name="Diamond 59"/>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grpSp>
        <p:nvGrpSpPr>
          <p:cNvPr id="63" name="Group 62"/>
          <p:cNvGrpSpPr/>
          <p:nvPr/>
        </p:nvGrpSpPr>
        <p:grpSpPr>
          <a:xfrm>
            <a:off x="4283167" y="574766"/>
            <a:ext cx="710104" cy="958393"/>
            <a:chOff x="91441" y="-432648"/>
            <a:chExt cx="710104" cy="958393"/>
          </a:xfrm>
          <a:solidFill>
            <a:schemeClr val="accent2">
              <a:lumMod val="75000"/>
            </a:schemeClr>
          </a:solidFill>
          <a:effectLst>
            <a:outerShdw blurRad="50800" dist="38100" dir="5400000" algn="t" rotWithShape="0">
              <a:prstClr val="black">
                <a:alpha val="40000"/>
              </a:prstClr>
            </a:outerShdw>
          </a:effectLst>
        </p:grpSpPr>
        <p:grpSp>
          <p:nvGrpSpPr>
            <p:cNvPr id="64" name="Group 6"/>
            <p:cNvGrpSpPr/>
            <p:nvPr/>
          </p:nvGrpSpPr>
          <p:grpSpPr>
            <a:xfrm rot="5400000">
              <a:off x="18790" y="-359997"/>
              <a:ext cx="855405" cy="710104"/>
              <a:chOff x="0" y="655300"/>
              <a:chExt cx="1408942" cy="1169615"/>
            </a:xfrm>
            <a:grpFill/>
          </p:grpSpPr>
          <p:sp>
            <p:nvSpPr>
              <p:cNvPr id="66" name="Diamond 65"/>
              <p:cNvSpPr/>
              <p:nvPr/>
            </p:nvSpPr>
            <p:spPr>
              <a:xfrm rot="5400000">
                <a:off x="0" y="655300"/>
                <a:ext cx="1095150" cy="1095150"/>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sp>
            <p:nvSpPr>
              <p:cNvPr id="67" name="Diamond 66"/>
              <p:cNvSpPr/>
              <p:nvPr/>
            </p:nvSpPr>
            <p:spPr>
              <a:xfrm rot="16200000">
                <a:off x="781357" y="1197330"/>
                <a:ext cx="627585" cy="627585"/>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65" name="Diamond 64"/>
            <p:cNvSpPr/>
            <p:nvPr/>
          </p:nvSpPr>
          <p:spPr>
            <a:xfrm rot="16200000">
              <a:off x="278360" y="313418"/>
              <a:ext cx="212327" cy="212327"/>
            </a:xfrm>
            <a:prstGeom prst="diamond">
              <a:avLst/>
            </a:prstGeom>
            <a:grpFill/>
            <a:ln w="127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0" scaled="0"/>
                  <a:tileRect/>
                </a:gradFill>
                <a:effectLst/>
                <a:uLnTx/>
                <a:uFillTx/>
                <a:latin typeface="Calibri"/>
                <a:ea typeface="+mn-ea"/>
                <a:cs typeface="+mn-cs"/>
              </a:endParaRPr>
            </a:p>
          </p:txBody>
        </p:sp>
      </p:grpSp>
      <p:sp>
        <p:nvSpPr>
          <p:cNvPr id="68" name="Rectangle 67"/>
          <p:cNvSpPr/>
          <p:nvPr/>
        </p:nvSpPr>
        <p:spPr>
          <a:xfrm>
            <a:off x="758049" y="435820"/>
            <a:ext cx="3605474" cy="584775"/>
          </a:xfrm>
          <a:prstGeom prst="rect">
            <a:avLst/>
          </a:prstGeom>
        </p:spPr>
        <p:txBody>
          <a:bodyPr wrap="none">
            <a:spAutoFit/>
          </a:bodyPr>
          <a:lstStyle/>
          <a:p>
            <a:r>
              <a:rPr lang="en-US" sz="3200" b="1" dirty="0" smtClean="0">
                <a:solidFill>
                  <a:schemeClr val="bg1"/>
                </a:solidFill>
                <a:effectLst>
                  <a:outerShdw blurRad="38100" dist="38100" dir="2700000" algn="tl">
                    <a:srgbClr val="000000">
                      <a:alpha val="43137"/>
                    </a:srgbClr>
                  </a:outerShdw>
                </a:effectLst>
              </a:rPr>
              <a:t>Green World Group </a:t>
            </a:r>
            <a:endParaRPr lang="en-US" sz="3200" b="1" dirty="0">
              <a:solidFill>
                <a:schemeClr val="bg1"/>
              </a:solidFill>
              <a:effectLst>
                <a:outerShdw blurRad="38100" dist="38100" dir="2700000" algn="tl">
                  <a:srgbClr val="000000">
                    <a:alpha val="43137"/>
                  </a:srgbClr>
                </a:outerShdw>
              </a:effectLst>
            </a:endParaRPr>
          </a:p>
        </p:txBody>
      </p:sp>
      <p:pic>
        <p:nvPicPr>
          <p:cNvPr id="41" name="Picture 40"/>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9423977" y="60984"/>
            <a:ext cx="2355647" cy="900689"/>
          </a:xfrm>
          <a:prstGeom prst="rect">
            <a:avLst/>
          </a:prstGeom>
        </p:spPr>
      </p:pic>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2756</TotalTime>
  <Words>2259</Words>
  <Application>Microsoft Office PowerPoint</Application>
  <PresentationFormat>Custom</PresentationFormat>
  <Paragraphs>223</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WELCOME</cp:lastModifiedBy>
  <cp:revision>347</cp:revision>
  <dcterms:created xsi:type="dcterms:W3CDTF">2014-06-17T03:21:18Z</dcterms:created>
  <dcterms:modified xsi:type="dcterms:W3CDTF">2016-11-30T09:55:15Z</dcterms:modified>
</cp:coreProperties>
</file>